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54"/>
  </p:notesMasterIdLst>
  <p:handoutMasterIdLst>
    <p:handoutMasterId r:id="rId55"/>
  </p:handoutMasterIdLst>
  <p:sldIdLst>
    <p:sldId id="260" r:id="rId2"/>
    <p:sldId id="335" r:id="rId3"/>
    <p:sldId id="420" r:id="rId4"/>
    <p:sldId id="421" r:id="rId5"/>
    <p:sldId id="434" r:id="rId6"/>
    <p:sldId id="333" r:id="rId7"/>
    <p:sldId id="393" r:id="rId8"/>
    <p:sldId id="352" r:id="rId9"/>
    <p:sldId id="362" r:id="rId10"/>
    <p:sldId id="377" r:id="rId11"/>
    <p:sldId id="287" r:id="rId12"/>
    <p:sldId id="358" r:id="rId13"/>
    <p:sldId id="379" r:id="rId14"/>
    <p:sldId id="378" r:id="rId15"/>
    <p:sldId id="360" r:id="rId16"/>
    <p:sldId id="380" r:id="rId17"/>
    <p:sldId id="382" r:id="rId18"/>
    <p:sldId id="433" r:id="rId19"/>
    <p:sldId id="361" r:id="rId20"/>
    <p:sldId id="387" r:id="rId21"/>
    <p:sldId id="370" r:id="rId22"/>
    <p:sldId id="409" r:id="rId23"/>
    <p:sldId id="411" r:id="rId24"/>
    <p:sldId id="365" r:id="rId25"/>
    <p:sldId id="369" r:id="rId26"/>
    <p:sldId id="417" r:id="rId27"/>
    <p:sldId id="418" r:id="rId28"/>
    <p:sldId id="419" r:id="rId29"/>
    <p:sldId id="395" r:id="rId30"/>
    <p:sldId id="400" r:id="rId31"/>
    <p:sldId id="401" r:id="rId32"/>
    <p:sldId id="403" r:id="rId33"/>
    <p:sldId id="392" r:id="rId34"/>
    <p:sldId id="425" r:id="rId35"/>
    <p:sldId id="404" r:id="rId36"/>
    <p:sldId id="412" r:id="rId37"/>
    <p:sldId id="415" r:id="rId38"/>
    <p:sldId id="416" r:id="rId39"/>
    <p:sldId id="429" r:id="rId40"/>
    <p:sldId id="326" r:id="rId41"/>
    <p:sldId id="383" r:id="rId42"/>
    <p:sldId id="381" r:id="rId43"/>
    <p:sldId id="384" r:id="rId44"/>
    <p:sldId id="385" r:id="rId45"/>
    <p:sldId id="430" r:id="rId46"/>
    <p:sldId id="431" r:id="rId47"/>
    <p:sldId id="432" r:id="rId48"/>
    <p:sldId id="435" r:id="rId49"/>
    <p:sldId id="436" r:id="rId50"/>
    <p:sldId id="437" r:id="rId51"/>
    <p:sldId id="438" r:id="rId52"/>
    <p:sldId id="439" r:id="rId53"/>
  </p:sldIdLst>
  <p:sldSz cx="9144000" cy="5143500" type="screen16x9"/>
  <p:notesSz cx="9144000" cy="6858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A084A"/>
    <a:srgbClr val="BF1200"/>
    <a:srgbClr val="2129B0"/>
    <a:srgbClr val="777777"/>
    <a:srgbClr val="1B1B1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3AB0746A-45AA-458E-A072-E4A10977DF81}">
  <a:tblStyle styleId="{3AB0746A-45AA-458E-A072-E4A10977DF81}" styleName="Table_0"/>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10" autoAdjust="0"/>
    <p:restoredTop sz="72526" autoAdjust="0"/>
  </p:normalViewPr>
  <p:slideViewPr>
    <p:cSldViewPr snapToGrid="0" snapToObjects="1">
      <p:cViewPr>
        <p:scale>
          <a:sx n="90" d="100"/>
          <a:sy n="90" d="100"/>
        </p:scale>
        <p:origin x="-1912" y="-448"/>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interSettings" Target="printerSettings/printerSettings1.bin"/><Relationship Id="rId57" Type="http://schemas.openxmlformats.org/officeDocument/2006/relationships/presProps" Target="presProps.xml"/><Relationship Id="rId58" Type="http://schemas.openxmlformats.org/officeDocument/2006/relationships/viewProps" Target="viewProps.xml"/><Relationship Id="rId59" Type="http://schemas.openxmlformats.org/officeDocument/2006/relationships/theme" Target="theme/theme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337FA6EA-ED23-7142-B990-BAA0D5BD4986}" type="datetimeFigureOut">
              <a:rPr lang="en-US" smtClean="0"/>
              <a:t>8/12/19</a:t>
            </a:fld>
            <a:endParaRPr lang="en-US"/>
          </a:p>
        </p:txBody>
      </p:sp>
      <p:sp>
        <p:nvSpPr>
          <p:cNvPr id="4" name="Footer Placeholder 3"/>
          <p:cNvSpPr>
            <a:spLocks noGrp="1"/>
          </p:cNvSpPr>
          <p:nvPr>
            <p:ph type="ftr" sz="quarter" idx="2"/>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2900"/>
          </a:xfrm>
          <a:prstGeom prst="rect">
            <a:avLst/>
          </a:prstGeom>
        </p:spPr>
        <p:txBody>
          <a:bodyPr vert="horz" lIns="91440" tIns="45720" rIns="91440" bIns="45720" rtlCol="0" anchor="b"/>
          <a:lstStyle>
            <a:lvl1pPr algn="r">
              <a:defRPr sz="1200"/>
            </a:lvl1pPr>
          </a:lstStyle>
          <a:p>
            <a:fld id="{85AEDA4D-E505-164D-870A-3DA89F6B98A5}" type="slidenum">
              <a:rPr lang="en-US" smtClean="0"/>
              <a:t>‹#›</a:t>
            </a:fld>
            <a:endParaRPr lang="en-US"/>
          </a:p>
        </p:txBody>
      </p:sp>
    </p:spTree>
    <p:extLst>
      <p:ext uri="{BB962C8B-B14F-4D97-AF65-F5344CB8AC3E}">
        <p14:creationId xmlns:p14="http://schemas.microsoft.com/office/powerpoint/2010/main" val="6533912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914401" y="3257550"/>
            <a:ext cx="7315199" cy="30861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dirty="0"/>
          </a:p>
        </p:txBody>
      </p:sp>
    </p:spTree>
    <p:extLst>
      <p:ext uri="{BB962C8B-B14F-4D97-AF65-F5344CB8AC3E}">
        <p14:creationId xmlns:p14="http://schemas.microsoft.com/office/powerpoint/2010/main" val="3967165029"/>
      </p:ext>
    </p:extLst>
  </p:cSld>
  <p:clrMap bg1="lt1" tx1="dk1" bg2="dk2" tx2="lt2" accent1="accent1" accent2="accent2" accent3="accent3" accent4="accent4" accent5="accent5" accent6="accent6" hlink="hlink" folHlink="folHlink"/>
  <p:notesStyle>
    <a:lvl1pPr marL="0" algn="l" defTabSz="457154" rtl="0" eaLnBrk="1" latinLnBrk="0" hangingPunct="1">
      <a:defRPr sz="1200" kern="1200">
        <a:solidFill>
          <a:schemeClr val="tx1"/>
        </a:solidFill>
        <a:latin typeface="Palatino Linotype"/>
        <a:ea typeface="+mn-ea"/>
        <a:cs typeface="+mn-cs"/>
      </a:defRPr>
    </a:lvl1pPr>
    <a:lvl2pPr marL="457154" algn="l" defTabSz="457154" rtl="0" eaLnBrk="1" latinLnBrk="0" hangingPunct="1">
      <a:defRPr sz="1200" kern="1200">
        <a:solidFill>
          <a:schemeClr val="tx1"/>
        </a:solidFill>
        <a:latin typeface="+mn-lt"/>
        <a:ea typeface="+mn-ea"/>
        <a:cs typeface="+mn-cs"/>
      </a:defRPr>
    </a:lvl2pPr>
    <a:lvl3pPr marL="914306" algn="l" defTabSz="457154" rtl="0" eaLnBrk="1" latinLnBrk="0" hangingPunct="1">
      <a:defRPr sz="1200" kern="1200">
        <a:solidFill>
          <a:schemeClr val="tx1"/>
        </a:solidFill>
        <a:latin typeface="+mn-lt"/>
        <a:ea typeface="+mn-ea"/>
        <a:cs typeface="+mn-cs"/>
      </a:defRPr>
    </a:lvl3pPr>
    <a:lvl4pPr marL="1371460" algn="l" defTabSz="457154" rtl="0" eaLnBrk="1" latinLnBrk="0" hangingPunct="1">
      <a:defRPr sz="1200" kern="1200">
        <a:solidFill>
          <a:schemeClr val="tx1"/>
        </a:solidFill>
        <a:latin typeface="+mn-lt"/>
        <a:ea typeface="+mn-ea"/>
        <a:cs typeface="+mn-cs"/>
      </a:defRPr>
    </a:lvl4pPr>
    <a:lvl5pPr marL="1828612" algn="l" defTabSz="457154" rtl="0" eaLnBrk="1" latinLnBrk="0" hangingPunct="1">
      <a:defRPr sz="1200" kern="1200">
        <a:solidFill>
          <a:schemeClr val="tx1"/>
        </a:solidFill>
        <a:latin typeface="+mn-lt"/>
        <a:ea typeface="+mn-ea"/>
        <a:cs typeface="+mn-cs"/>
      </a:defRPr>
    </a:lvl5pPr>
    <a:lvl6pPr marL="2285766" algn="l" defTabSz="457154" rtl="0" eaLnBrk="1" latinLnBrk="0" hangingPunct="1">
      <a:defRPr sz="1200" kern="1200">
        <a:solidFill>
          <a:schemeClr val="tx1"/>
        </a:solidFill>
        <a:latin typeface="+mn-lt"/>
        <a:ea typeface="+mn-ea"/>
        <a:cs typeface="+mn-cs"/>
      </a:defRPr>
    </a:lvl6pPr>
    <a:lvl7pPr marL="2742919" algn="l" defTabSz="457154" rtl="0" eaLnBrk="1" latinLnBrk="0" hangingPunct="1">
      <a:defRPr sz="1200" kern="1200">
        <a:solidFill>
          <a:schemeClr val="tx1"/>
        </a:solidFill>
        <a:latin typeface="+mn-lt"/>
        <a:ea typeface="+mn-ea"/>
        <a:cs typeface="+mn-cs"/>
      </a:defRPr>
    </a:lvl7pPr>
    <a:lvl8pPr marL="3200072" algn="l" defTabSz="457154" rtl="0" eaLnBrk="1" latinLnBrk="0" hangingPunct="1">
      <a:defRPr sz="1200" kern="1200">
        <a:solidFill>
          <a:schemeClr val="tx1"/>
        </a:solidFill>
        <a:latin typeface="+mn-lt"/>
        <a:ea typeface="+mn-ea"/>
        <a:cs typeface="+mn-cs"/>
      </a:defRPr>
    </a:lvl8pPr>
    <a:lvl9pPr marL="3657226" algn="l" defTabSz="45715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Shape 160"/>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1" name="Shape 161"/>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I’ll elaborate on the methodological process.</a:t>
            </a:r>
            <a:r>
              <a:rPr lang="en-US" sz="1100" baseline="0" dirty="0" smtClean="0">
                <a:solidFill>
                  <a:schemeClr val="dk1"/>
                </a:solidFill>
              </a:rPr>
              <a:t> To manage the FEC, I developed an ETL pipeline</a:t>
            </a:r>
            <a:endParaRPr sz="1100" dirty="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extLst>
      <p:ext uri="{BB962C8B-B14F-4D97-AF65-F5344CB8AC3E}">
        <p14:creationId xmlns:p14="http://schemas.microsoft.com/office/powerpoint/2010/main" val="3549065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The Second of These Steps, Determining</a:t>
            </a:r>
            <a:r>
              <a:rPr lang="en-US" sz="1100" baseline="0" dirty="0" smtClean="0">
                <a:solidFill>
                  <a:schemeClr val="dk1"/>
                </a:solidFill>
              </a:rPr>
              <a:t> the Party Identities of Political Committee’s Deserves Further Attention</a:t>
            </a:r>
            <a:endParaRPr sz="1100" dirty="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extLst>
      <p:ext uri="{BB962C8B-B14F-4D97-AF65-F5344CB8AC3E}">
        <p14:creationId xmlns:p14="http://schemas.microsoft.com/office/powerpoint/2010/main" val="11045348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extLst>
      <p:ext uri="{BB962C8B-B14F-4D97-AF65-F5344CB8AC3E}">
        <p14:creationId xmlns:p14="http://schemas.microsoft.com/office/powerpoint/2010/main" val="908894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Yet, both</a:t>
            </a:r>
            <a:r>
              <a:rPr lang="en-US" sz="1100" baseline="0" dirty="0" smtClean="0">
                <a:solidFill>
                  <a:schemeClr val="dk1"/>
                </a:solidFill>
              </a:rPr>
              <a:t> the number of individuals and their contribution patterns are not evenly distributed</a:t>
            </a:r>
            <a:r>
              <a:rPr lang="mr-IN" sz="1100" baseline="0" dirty="0" smtClean="0">
                <a:solidFill>
                  <a:schemeClr val="dk1"/>
                </a:solidFill>
              </a:rPr>
              <a:t>…</a:t>
            </a:r>
            <a:endParaRPr sz="1100" dirty="0">
              <a:solidFill>
                <a:schemeClr val="dk1"/>
              </a:solidFill>
            </a:endParaRPr>
          </a:p>
        </p:txBody>
      </p:sp>
    </p:spTree>
    <p:extLst>
      <p:ext uri="{BB962C8B-B14F-4D97-AF65-F5344CB8AC3E}">
        <p14:creationId xmlns:p14="http://schemas.microsoft.com/office/powerpoint/2010/main" val="35490655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kern="1200" dirty="0" smtClean="0">
                <a:solidFill>
                  <a:schemeClr val="tx1"/>
                </a:solidFill>
                <a:effectLst/>
                <a:latin typeface="Palatino Linotype"/>
                <a:ea typeface="+mn-ea"/>
                <a:cs typeface="+mn-cs"/>
              </a:rPr>
              <a:t>Instead, while both the number of individuals per firm and the total</a:t>
            </a:r>
            <a:r>
              <a:rPr lang="en-US" sz="1100" b="0" i="0" kern="1200" baseline="0" dirty="0" smtClean="0">
                <a:solidFill>
                  <a:schemeClr val="tx1"/>
                </a:solidFill>
                <a:effectLst/>
                <a:latin typeface="Palatino Linotype"/>
                <a:ea typeface="+mn-ea"/>
                <a:cs typeface="+mn-cs"/>
              </a:rPr>
              <a:t> number of individual partisans at each company gradually increases through the 2000’s, after 2014 and during the 2016 election cycle, the number of contributors dramatically increases</a:t>
            </a:r>
          </a:p>
          <a:p>
            <a:pPr marL="0" marR="0" lvl="0" indent="0" algn="l" rtl="0">
              <a:spcBef>
                <a:spcPts val="0"/>
              </a:spcBef>
              <a:buClr>
                <a:schemeClr val="dk1"/>
              </a:buClr>
              <a:buFont typeface="Arial"/>
              <a:buNone/>
            </a:pPr>
            <a:endParaRPr lang="en-US" sz="1100" b="0" i="1" u="none" strike="noStrike" kern="1200" cap="none" baseline="0" dirty="0" smtClean="0">
              <a:solidFill>
                <a:schemeClr val="tx1"/>
              </a:solidFill>
              <a:effectLst/>
              <a:latin typeface="Palatino Linotype"/>
              <a:ea typeface="+mn-ea"/>
              <a:cs typeface="+mn-cs"/>
              <a:sym typeface="Arial"/>
            </a:endParaRPr>
          </a:p>
          <a:p>
            <a:pPr marL="0" marR="0" lvl="0" indent="0" algn="l" rtl="0">
              <a:spcBef>
                <a:spcPts val="0"/>
              </a:spcBef>
              <a:buClr>
                <a:schemeClr val="dk1"/>
              </a:buClr>
              <a:buFont typeface="Arial"/>
              <a:buNone/>
            </a:pPr>
            <a:r>
              <a:rPr lang="en-US" sz="1100" b="0" i="0" u="none" strike="noStrike" cap="none" dirty="0" smtClean="0">
                <a:solidFill>
                  <a:schemeClr val="dk1"/>
                </a:solidFill>
                <a:ea typeface="Palatino Linotype"/>
                <a:cs typeface="Palatino Linotype"/>
                <a:sym typeface="Arial"/>
              </a:rPr>
              <a:t>This perhaps suggests that among other possible mechanisms, the partisanship of existing</a:t>
            </a:r>
            <a:r>
              <a:rPr lang="en-US" sz="1100" b="0" i="0" u="none" strike="noStrike" cap="none" baseline="0" dirty="0" smtClean="0">
                <a:solidFill>
                  <a:schemeClr val="dk1"/>
                </a:solidFill>
                <a:ea typeface="Palatino Linotype"/>
                <a:cs typeface="Palatino Linotype"/>
                <a:sym typeface="Arial"/>
              </a:rPr>
              <a:t> employees within these firms was activated, becoming increasingly salient during this time</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Yet,</a:t>
            </a:r>
            <a:r>
              <a:rPr lang="en-US" sz="1100" baseline="0" dirty="0" smtClean="0">
                <a:solidFill>
                  <a:schemeClr val="dk1"/>
                </a:solidFill>
              </a:rPr>
              <a:t> if employees partisanship is activated at this time, do we also see a rise in partisan polarization (or increased within firm partisan homogeneity) at the same time?</a:t>
            </a:r>
            <a:endParaRPr sz="1100" dirty="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By</a:t>
            </a:r>
            <a:r>
              <a:rPr lang="en-US" sz="1100" baseline="0" dirty="0" smtClean="0">
                <a:solidFill>
                  <a:schemeClr val="dk1"/>
                </a:solidFill>
              </a:rPr>
              <a:t> now, we have probably all seen the stories of “polarization” splashed across the pages of the news, academic workshops, and journal publications.</a:t>
            </a:r>
          </a:p>
          <a:p>
            <a:pPr marL="0" marR="0" lvl="0" indent="0" algn="l" rtl="0">
              <a:spcBef>
                <a:spcPts val="0"/>
              </a:spcBef>
              <a:buClr>
                <a:schemeClr val="dk1"/>
              </a:buClr>
              <a:buFont typeface="Arial"/>
              <a:buNone/>
            </a:pPr>
            <a:endParaRPr lang="en-US" sz="1100" baseline="0" dirty="0" smtClean="0">
              <a:solidFill>
                <a:schemeClr val="dk1"/>
              </a:solidFill>
            </a:endParaRPr>
          </a:p>
          <a:p>
            <a:pPr marL="0" marR="0" lvl="0" indent="0" algn="l" rtl="0">
              <a:spcBef>
                <a:spcPts val="0"/>
              </a:spcBef>
              <a:buClr>
                <a:schemeClr val="dk1"/>
              </a:buClr>
              <a:buFont typeface="Arial"/>
              <a:buNone/>
            </a:pPr>
            <a:r>
              <a:rPr lang="en-US" sz="1100" baseline="0" dirty="0" smtClean="0">
                <a:solidFill>
                  <a:schemeClr val="dk1"/>
                </a:solidFill>
              </a:rPr>
              <a:t>Polarization is trending, but it means different things in different contexts</a:t>
            </a:r>
          </a:p>
          <a:p>
            <a:pPr marL="0" marR="0" lvl="0" indent="0" algn="l" rtl="0">
              <a:spcBef>
                <a:spcPts val="0"/>
              </a:spcBef>
              <a:buClr>
                <a:schemeClr val="dk1"/>
              </a:buClr>
              <a:buFont typeface="Arial"/>
              <a:buNone/>
            </a:pPr>
            <a:endParaRPr lang="en-US" sz="1100" baseline="0" dirty="0" smtClean="0">
              <a:solidFill>
                <a:schemeClr val="dk1"/>
              </a:solidFill>
            </a:endParaRPr>
          </a:p>
          <a:p>
            <a:pPr marL="0" marR="0" lvl="0" indent="0" algn="l" rtl="0">
              <a:spcBef>
                <a:spcPts val="0"/>
              </a:spcBef>
              <a:buClr>
                <a:schemeClr val="dk1"/>
              </a:buClr>
              <a:buFont typeface="Arial"/>
              <a:buNone/>
            </a:pPr>
            <a:r>
              <a:rPr lang="en-US" sz="1100" baseline="0" dirty="0" smtClean="0">
                <a:solidFill>
                  <a:schemeClr val="dk1"/>
                </a:solidFill>
              </a:rPr>
              <a:t>Often, the discussion is focused on Americans broadly, on political elites in congress, or towards social media.</a:t>
            </a:r>
          </a:p>
          <a:p>
            <a:pPr marL="0" marR="0" lvl="0" indent="0" algn="l" rtl="0">
              <a:spcBef>
                <a:spcPts val="0"/>
              </a:spcBef>
              <a:buClr>
                <a:schemeClr val="dk1"/>
              </a:buClr>
              <a:buFont typeface="Arial"/>
              <a:buNone/>
            </a:pPr>
            <a:endParaRPr lang="en-US" sz="1100" baseline="0" dirty="0" smtClean="0">
              <a:solidFill>
                <a:schemeClr val="dk1"/>
              </a:solidFill>
            </a:endParaRPr>
          </a:p>
          <a:p>
            <a:pPr marL="0" marR="0" lvl="0" indent="0" algn="l" rtl="0">
              <a:spcBef>
                <a:spcPts val="0"/>
              </a:spcBef>
              <a:buClr>
                <a:schemeClr val="dk1"/>
              </a:buClr>
              <a:buFont typeface="Arial"/>
              <a:buNone/>
            </a:pPr>
            <a:r>
              <a:rPr lang="en-US" sz="1100" baseline="0" dirty="0" smtClean="0">
                <a:solidFill>
                  <a:schemeClr val="dk1"/>
                </a:solidFill>
              </a:rPr>
              <a:t>To a lesser extent, though, is polarization, particularly </a:t>
            </a:r>
            <a:r>
              <a:rPr lang="en-US" sz="1100" i="1" baseline="0" dirty="0" smtClean="0">
                <a:solidFill>
                  <a:schemeClr val="dk1"/>
                </a:solidFill>
              </a:rPr>
              <a:t>partisan polarization</a:t>
            </a:r>
            <a:r>
              <a:rPr lang="en-US" sz="1100" i="0" baseline="0" dirty="0" smtClean="0">
                <a:solidFill>
                  <a:schemeClr val="dk1"/>
                </a:solidFill>
              </a:rPr>
              <a:t>, discussed in relation to organizations, particularly American Fortune 500 firms.</a:t>
            </a:r>
          </a:p>
          <a:p>
            <a:pPr marL="0" marR="0" lvl="0" indent="0" algn="l" rtl="0">
              <a:spcBef>
                <a:spcPts val="0"/>
              </a:spcBef>
              <a:buClr>
                <a:schemeClr val="dk1"/>
              </a:buClr>
              <a:buFont typeface="Arial"/>
              <a:buNone/>
            </a:pPr>
            <a:endParaRPr lang="en-US" sz="1100" i="0" baseline="0" dirty="0" smtClean="0">
              <a:solidFill>
                <a:schemeClr val="dk1"/>
              </a:solidFill>
            </a:endParaRPr>
          </a:p>
          <a:p>
            <a:pPr marL="0" marR="0" lvl="0" indent="0" algn="l" rtl="0">
              <a:spcBef>
                <a:spcPts val="0"/>
              </a:spcBef>
              <a:buClr>
                <a:schemeClr val="dk1"/>
              </a:buClr>
              <a:buFont typeface="Arial"/>
              <a:buNone/>
            </a:pPr>
            <a:r>
              <a:rPr lang="en-US" sz="1100" b="1" i="0" baseline="0" dirty="0" smtClean="0">
                <a:solidFill>
                  <a:schemeClr val="dk1"/>
                </a:solidFill>
              </a:rPr>
              <a:t>But what is partisan polarization, and how might it manifest in firms and their employees?</a:t>
            </a:r>
          </a:p>
          <a:p>
            <a:pPr marL="0" marR="0" lvl="0" indent="0" algn="l" rtl="0">
              <a:spcBef>
                <a:spcPts val="0"/>
              </a:spcBef>
              <a:buClr>
                <a:schemeClr val="dk1"/>
              </a:buClr>
              <a:buFont typeface="Arial"/>
              <a:buNone/>
            </a:pPr>
            <a:endParaRPr sz="1100" dirty="0">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lang="en-US" sz="1100" b="1" i="0" u="none" strike="noStrike" kern="1200" cap="none" dirty="0" smtClean="0">
              <a:solidFill>
                <a:schemeClr val="tx1"/>
              </a:solidFill>
              <a:effectLst/>
              <a:latin typeface="Palatino Linotype"/>
              <a:ea typeface="+mn-ea"/>
              <a:cs typeface="+mn-cs"/>
              <a:sym typeface="Arial"/>
            </a:endParaRPr>
          </a:p>
          <a:p>
            <a:pPr marL="0" marR="0" lvl="0" indent="0" algn="l" rtl="0">
              <a:spcBef>
                <a:spcPts val="0"/>
              </a:spcBef>
              <a:buClr>
                <a:schemeClr val="dk1"/>
              </a:buClr>
              <a:buFont typeface="Arial"/>
              <a:buNone/>
            </a:pPr>
            <a:endParaRPr lang="en-US" sz="1100" b="1" i="0" u="none" strike="noStrike" kern="1200" cap="none" dirty="0" smtClean="0">
              <a:solidFill>
                <a:schemeClr val="tx1"/>
              </a:solidFill>
              <a:effectLst/>
              <a:latin typeface="Palatino Linotype"/>
              <a:ea typeface="+mn-ea"/>
              <a:cs typeface="+mn-cs"/>
              <a:sym typeface="Arial"/>
            </a:endParaRPr>
          </a:p>
          <a:p>
            <a:pPr marL="0" marR="0" lvl="0" indent="0" algn="l" rtl="0">
              <a:spcBef>
                <a:spcPts val="0"/>
              </a:spcBef>
              <a:buClr>
                <a:schemeClr val="dk1"/>
              </a:buClr>
              <a:buFont typeface="Arial"/>
              <a:buNone/>
            </a:pPr>
            <a:r>
              <a:rPr lang="en-US" sz="1100" b="1" i="0" u="none" strike="noStrike" kern="1200" cap="none" dirty="0" smtClean="0">
                <a:solidFill>
                  <a:schemeClr val="tx1"/>
                </a:solidFill>
                <a:effectLst/>
                <a:latin typeface="Palatino Linotype"/>
                <a:ea typeface="+mn-ea"/>
                <a:cs typeface="+mn-cs"/>
                <a:sym typeface="Arial"/>
              </a:rPr>
              <a:t>Before </a:t>
            </a:r>
            <a:r>
              <a:rPr lang="en-US" sz="1100" b="1" i="0" u="none" strike="noStrike" kern="1200" cap="none" dirty="0" smtClean="0">
                <a:solidFill>
                  <a:schemeClr val="tx1"/>
                </a:solidFill>
                <a:effectLst/>
                <a:latin typeface="Palatino Linotype"/>
                <a:ea typeface="+mn-ea"/>
                <a:cs typeface="+mn-cs"/>
                <a:sym typeface="Arial"/>
              </a:rPr>
              <a:t>we can answer this question, we need to better clarify what we</a:t>
            </a:r>
            <a:r>
              <a:rPr lang="en-US" sz="1100" b="1" i="0" u="none" strike="noStrike" kern="1200" cap="none" baseline="0" dirty="0" smtClean="0">
                <a:solidFill>
                  <a:schemeClr val="tx1"/>
                </a:solidFill>
                <a:effectLst/>
                <a:latin typeface="Palatino Linotype"/>
                <a:ea typeface="+mn-ea"/>
                <a:cs typeface="+mn-cs"/>
                <a:sym typeface="Arial"/>
              </a:rPr>
              <a:t> mean by partisan polarization</a:t>
            </a:r>
            <a:endParaRPr lang="en-US" sz="1100" b="1" i="0" u="none" strike="noStrike" kern="1200" cap="none" dirty="0" smtClean="0">
              <a:solidFill>
                <a:schemeClr val="tx1"/>
              </a:solidFill>
              <a:effectLst/>
              <a:latin typeface="Palatino Linotype"/>
              <a:ea typeface="+mn-ea"/>
              <a:cs typeface="+mn-cs"/>
              <a:sym typeface="Arial"/>
            </a:endParaRPr>
          </a:p>
          <a:p>
            <a:pPr marL="0" marR="0" lvl="0" indent="0" algn="l" rtl="0">
              <a:spcBef>
                <a:spcPts val="0"/>
              </a:spcBef>
              <a:buClr>
                <a:schemeClr val="dk1"/>
              </a:buClr>
              <a:buFont typeface="Arial"/>
              <a:buNone/>
            </a:pPr>
            <a:endParaRPr lang="en-US" sz="1100" b="0" i="1" u="none" strike="noStrike" kern="1200" cap="none" dirty="0" smtClean="0">
              <a:solidFill>
                <a:schemeClr val="tx1"/>
              </a:solidFill>
              <a:effectLst/>
              <a:latin typeface="Palatino Linotype"/>
              <a:ea typeface="+mn-ea"/>
              <a:cs typeface="+mn-cs"/>
              <a:sym typeface="Arial"/>
            </a:endParaRPr>
          </a:p>
          <a:p>
            <a:pPr marL="0" marR="0" lvl="0" indent="0" algn="l" rtl="0">
              <a:spcBef>
                <a:spcPts val="0"/>
              </a:spcBef>
              <a:buClr>
                <a:schemeClr val="dk1"/>
              </a:buClr>
              <a:buFont typeface="Arial"/>
              <a:buNone/>
            </a:pPr>
            <a:r>
              <a:rPr lang="en-US" sz="1100" b="0" i="1" u="none" strike="noStrike" kern="1200" cap="none" dirty="0" smtClean="0">
                <a:solidFill>
                  <a:schemeClr val="tx1"/>
                </a:solidFill>
                <a:effectLst/>
                <a:latin typeface="Palatino Linotype"/>
                <a:ea typeface="+mn-ea"/>
                <a:cs typeface="+mn-cs"/>
                <a:sym typeface="Arial"/>
              </a:rPr>
              <a:t>For</a:t>
            </a:r>
            <a:r>
              <a:rPr lang="en-US" sz="1100" b="0" i="1" u="none" strike="noStrike" kern="1200" cap="none" baseline="0" dirty="0" smtClean="0">
                <a:solidFill>
                  <a:schemeClr val="tx1"/>
                </a:solidFill>
                <a:effectLst/>
                <a:latin typeface="Palatino Linotype"/>
                <a:ea typeface="+mn-ea"/>
                <a:cs typeface="+mn-cs"/>
                <a:sym typeface="Arial"/>
              </a:rPr>
              <a:t> partisan polarization, we are especially interested in how tightly employees are clustered around a particular partisan pole</a:t>
            </a:r>
            <a:r>
              <a:rPr lang="mr-IN" sz="1100" b="0" i="1" u="none" strike="noStrike" kern="1200" cap="none" baseline="0" dirty="0" smtClean="0">
                <a:solidFill>
                  <a:schemeClr val="tx1"/>
                </a:solidFill>
                <a:effectLst/>
                <a:latin typeface="Palatino Linotype"/>
                <a:ea typeface="+mn-ea"/>
                <a:cs typeface="+mn-cs"/>
                <a:sym typeface="Arial"/>
              </a:rPr>
              <a:t>…</a:t>
            </a:r>
            <a:r>
              <a:rPr lang="en-US" sz="1100" b="0" i="1" u="none" strike="noStrike" kern="1200" cap="none" baseline="0" dirty="0" smtClean="0">
                <a:solidFill>
                  <a:schemeClr val="tx1"/>
                </a:solidFill>
                <a:effectLst/>
                <a:latin typeface="Palatino Linotype"/>
                <a:ea typeface="+mn-ea"/>
                <a:cs typeface="+mn-cs"/>
                <a:sym typeface="Arial"/>
              </a:rPr>
              <a:t>In other words, what is the degree of partisan homogeneity within a firm? </a:t>
            </a:r>
          </a:p>
          <a:p>
            <a:pPr marL="0" marR="0" lvl="0" indent="0" algn="l" rtl="0">
              <a:spcBef>
                <a:spcPts val="0"/>
              </a:spcBef>
              <a:buClr>
                <a:schemeClr val="dk1"/>
              </a:buClr>
              <a:buFont typeface="Arial"/>
              <a:buNone/>
            </a:pPr>
            <a:endParaRPr lang="en-US" sz="1100" b="0" i="1" u="none" strike="noStrike" kern="1200" cap="none" baseline="0" dirty="0" smtClean="0">
              <a:solidFill>
                <a:schemeClr val="tx1"/>
              </a:solidFill>
              <a:effectLst/>
              <a:latin typeface="Palatino Linotype"/>
              <a:ea typeface="+mn-ea"/>
              <a:cs typeface="+mn-cs"/>
              <a:sym typeface="Arial"/>
            </a:endParaRPr>
          </a:p>
          <a:p>
            <a:pPr marL="0" marR="0" lvl="0" indent="0" algn="l" rtl="0">
              <a:spcBef>
                <a:spcPts val="0"/>
              </a:spcBef>
              <a:buClr>
                <a:schemeClr val="dk1"/>
              </a:buClr>
              <a:buFont typeface="Arial"/>
              <a:buNone/>
            </a:pPr>
            <a:r>
              <a:rPr lang="en-US" sz="1100" b="0" i="1" u="none" strike="noStrike" kern="1200" cap="none" baseline="0" dirty="0" smtClean="0">
                <a:solidFill>
                  <a:schemeClr val="tx1"/>
                </a:solidFill>
                <a:effectLst/>
                <a:latin typeface="Palatino Linotype"/>
                <a:ea typeface="+mn-ea"/>
                <a:cs typeface="+mn-cs"/>
                <a:sym typeface="Arial"/>
              </a:rPr>
              <a:t>I developed a measure that incorporates several measures of dispersion (2</a:t>
            </a:r>
            <a:r>
              <a:rPr lang="en-US" sz="1100" b="0" i="1" u="none" strike="noStrike" kern="1200" cap="none" baseline="30000" dirty="0" smtClean="0">
                <a:solidFill>
                  <a:schemeClr val="tx1"/>
                </a:solidFill>
                <a:effectLst/>
                <a:latin typeface="Palatino Linotype"/>
                <a:ea typeface="+mn-ea"/>
                <a:cs typeface="+mn-cs"/>
                <a:sym typeface="Arial"/>
              </a:rPr>
              <a:t>nd</a:t>
            </a:r>
            <a:r>
              <a:rPr lang="en-US" sz="1100" b="0" i="1" u="none" strike="noStrike" kern="1200" cap="none" baseline="0" dirty="0" smtClean="0">
                <a:solidFill>
                  <a:schemeClr val="tx1"/>
                </a:solidFill>
                <a:effectLst/>
                <a:latin typeface="Palatino Linotype"/>
                <a:ea typeface="+mn-ea"/>
                <a:cs typeface="+mn-cs"/>
                <a:sym typeface="Arial"/>
              </a:rPr>
              <a:t>, 3</a:t>
            </a:r>
            <a:r>
              <a:rPr lang="en-US" sz="1100" b="0" i="1" u="none" strike="noStrike" kern="1200" cap="none" baseline="30000" dirty="0" smtClean="0">
                <a:solidFill>
                  <a:schemeClr val="tx1"/>
                </a:solidFill>
                <a:effectLst/>
                <a:latin typeface="Palatino Linotype"/>
                <a:ea typeface="+mn-ea"/>
                <a:cs typeface="+mn-cs"/>
                <a:sym typeface="Arial"/>
              </a:rPr>
              <a:t>rd</a:t>
            </a:r>
            <a:r>
              <a:rPr lang="en-US" sz="1100" b="0" i="1" u="none" strike="noStrike" kern="1200" cap="none" baseline="0" dirty="0" smtClean="0">
                <a:solidFill>
                  <a:schemeClr val="tx1"/>
                </a:solidFill>
                <a:effectLst/>
                <a:latin typeface="Palatino Linotype"/>
                <a:ea typeface="+mn-ea"/>
                <a:cs typeface="+mn-cs"/>
                <a:sym typeface="Arial"/>
              </a:rPr>
              <a:t>, and 4</a:t>
            </a:r>
            <a:r>
              <a:rPr lang="en-US" sz="1100" b="0" i="1" u="none" strike="noStrike" kern="1200" cap="none" baseline="30000" dirty="0" smtClean="0">
                <a:solidFill>
                  <a:schemeClr val="tx1"/>
                </a:solidFill>
                <a:effectLst/>
                <a:latin typeface="Palatino Linotype"/>
                <a:ea typeface="+mn-ea"/>
                <a:cs typeface="+mn-cs"/>
                <a:sym typeface="Arial"/>
              </a:rPr>
              <a:t>th</a:t>
            </a:r>
            <a:r>
              <a:rPr lang="en-US" sz="1100" b="0" i="1" u="none" strike="noStrike" kern="1200" cap="none" baseline="0" dirty="0" smtClean="0">
                <a:solidFill>
                  <a:schemeClr val="tx1"/>
                </a:solidFill>
                <a:effectLst/>
                <a:latin typeface="Palatino Linotype"/>
                <a:ea typeface="+mn-ea"/>
                <a:cs typeface="+mn-cs"/>
                <a:sym typeface="Arial"/>
              </a:rPr>
              <a:t> moments) or variance, skew, and kurtosis. </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So, using this measure, has partisan polarization (within firm</a:t>
            </a:r>
            <a:r>
              <a:rPr lang="en-US" sz="1100" i="1" kern="1200" baseline="0" dirty="0" smtClean="0">
                <a:solidFill>
                  <a:schemeClr val="tx1"/>
                </a:solidFill>
                <a:effectLst/>
                <a:latin typeface="Palatino Linotype"/>
                <a:ea typeface="+mn-ea"/>
                <a:cs typeface="+mn-cs"/>
              </a:rPr>
              <a:t> partisan homogeneity) increased over time?</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u="none" strike="noStrike" cap="none" dirty="0" smtClean="0">
                <a:solidFill>
                  <a:schemeClr val="dk1"/>
                </a:solidFill>
                <a:ea typeface="Palatino Linotype"/>
                <a:cs typeface="Palatino Linotype"/>
                <a:sym typeface="Arial"/>
              </a:rPr>
              <a:t>When</a:t>
            </a:r>
            <a:r>
              <a:rPr lang="en-US" sz="1100" b="0" i="0" u="none" strike="noStrike" cap="none" baseline="0" dirty="0" smtClean="0">
                <a:solidFill>
                  <a:schemeClr val="dk1"/>
                </a:solidFill>
                <a:ea typeface="Palatino Linotype"/>
                <a:cs typeface="Palatino Linotype"/>
                <a:sym typeface="Arial"/>
              </a:rPr>
              <a:t> running HCA models, the number of clusters, K, must be specified. Testing revealed that K=3 clusters, was optimal </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Similarly, a number of different feature inputs were considered</a:t>
            </a:r>
            <a:r>
              <a:rPr lang="en-US" sz="1100" baseline="0" dirty="0" smtClean="0">
                <a:solidFill>
                  <a:schemeClr val="dk1"/>
                </a:solidFill>
              </a:rPr>
              <a:t> for the models. In the end, models performed similarly and I elected to select Model 1, which incorporates a variety of measures of central tendency regarding partisanship at discrete levels of occupational hierarchy by election cycle.</a:t>
            </a:r>
            <a:endParaRPr sz="1100" dirty="0">
              <a:solidFill>
                <a:schemeClr val="dk1"/>
              </a:solidFill>
            </a:endParaRPr>
          </a:p>
        </p:txBody>
      </p:sp>
    </p:spTree>
    <p:extLst>
      <p:ext uri="{BB962C8B-B14F-4D97-AF65-F5344CB8AC3E}">
        <p14:creationId xmlns:p14="http://schemas.microsoft.com/office/powerpoint/2010/main" val="35490655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1" i="1" kern="1200" dirty="0" smtClean="0">
                <a:solidFill>
                  <a:schemeClr val="tx1"/>
                </a:solidFill>
                <a:effectLst/>
                <a:latin typeface="Palatino Linotype"/>
                <a:ea typeface="+mn-ea"/>
                <a:cs typeface="+mn-cs"/>
              </a:rPr>
              <a:t>Examining the model, we can see the following results</a:t>
            </a:r>
            <a:r>
              <a:rPr lang="mr-IN" sz="1100" b="1" i="1" kern="1200" dirty="0" smtClean="0">
                <a:solidFill>
                  <a:schemeClr val="tx1"/>
                </a:solidFill>
                <a:effectLst/>
                <a:latin typeface="Palatino Linotype"/>
                <a:ea typeface="+mn-ea"/>
                <a:cs typeface="+mn-cs"/>
              </a:rPr>
              <a:t>…</a:t>
            </a:r>
            <a:endParaRPr lang="en-US" sz="1100" b="1" i="1" kern="1200" dirty="0" smtClean="0">
              <a:solidFill>
                <a:schemeClr val="tx1"/>
              </a:solidFill>
              <a:effectLst/>
              <a:latin typeface="Palatino Linotype"/>
              <a:ea typeface="+mn-ea"/>
              <a:cs typeface="+mn-cs"/>
            </a:endParaRPr>
          </a:p>
          <a:p>
            <a:pPr marL="0" marR="0" lvl="0" indent="0" algn="l" rtl="0">
              <a:spcBef>
                <a:spcPts val="0"/>
              </a:spcBef>
              <a:buClr>
                <a:schemeClr val="dk1"/>
              </a:buClr>
              <a:buFont typeface="Arial"/>
              <a:buNone/>
            </a:pPr>
            <a:endParaRPr lang="en-US" sz="1100" i="1" kern="1200" dirty="0" smtClean="0">
              <a:solidFill>
                <a:schemeClr val="tx1"/>
              </a:solidFill>
              <a:effectLst/>
              <a:latin typeface="Palatino Linotype"/>
              <a:ea typeface="+mn-ea"/>
              <a:cs typeface="+mn-cs"/>
            </a:endParaRPr>
          </a:p>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extLst>
      <p:ext uri="{BB962C8B-B14F-4D97-AF65-F5344CB8AC3E}">
        <p14:creationId xmlns:p14="http://schemas.microsoft.com/office/powerpoint/2010/main" val="17134710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1" dirty="0" smtClean="0">
                <a:solidFill>
                  <a:srgbClr val="34495E"/>
                </a:solidFill>
                <a:sym typeface="Lustria"/>
              </a:rPr>
              <a:t>To</a:t>
            </a:r>
            <a:r>
              <a:rPr lang="en-US" sz="1100" b="1" baseline="0" dirty="0" smtClean="0">
                <a:solidFill>
                  <a:srgbClr val="34495E"/>
                </a:solidFill>
                <a:sym typeface="Lustria"/>
              </a:rPr>
              <a:t> answer this question, I used </a:t>
            </a:r>
            <a:r>
              <a:rPr lang="en-US" sz="1100" b="1" dirty="0" smtClean="0">
                <a:solidFill>
                  <a:srgbClr val="34495E"/>
                </a:solidFill>
                <a:sym typeface="Lustria"/>
              </a:rPr>
              <a:t>MSCI data, which is a third party agency which</a:t>
            </a:r>
            <a:r>
              <a:rPr lang="en-US" sz="1100" b="1" baseline="0" dirty="0" smtClean="0">
                <a:solidFill>
                  <a:srgbClr val="34495E"/>
                </a:solidFill>
                <a:sym typeface="Lustria"/>
              </a:rPr>
              <a:t> rates companies based on how well or poorly they perform on</a:t>
            </a:r>
            <a:r>
              <a:rPr lang="en-US" sz="1100" b="1" dirty="0" smtClean="0">
                <a:solidFill>
                  <a:srgbClr val="34495E"/>
                </a:solidFill>
                <a:sym typeface="Lustria"/>
              </a:rPr>
              <a:t> Environmental, Social, and</a:t>
            </a:r>
            <a:r>
              <a:rPr lang="en-US" sz="1100" b="1" baseline="0" dirty="0" smtClean="0">
                <a:solidFill>
                  <a:srgbClr val="34495E"/>
                </a:solidFill>
                <a:sym typeface="Lustria"/>
              </a:rPr>
              <a:t> Governance issues</a:t>
            </a:r>
            <a:endParaRPr sz="1100" b="1" dirty="0">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defTabSz="457154" rtl="0" eaLnBrk="1" fontAlgn="auto" latinLnBrk="0" hangingPunct="1">
              <a:lnSpc>
                <a:spcPct val="100000"/>
              </a:lnSpc>
              <a:spcBef>
                <a:spcPts val="0"/>
              </a:spcBef>
              <a:spcAft>
                <a:spcPts val="0"/>
              </a:spcAft>
              <a:buClr>
                <a:schemeClr val="dk1"/>
              </a:buClr>
              <a:buSzTx/>
              <a:buFont typeface="Arial"/>
              <a:buNone/>
              <a:tabLst/>
              <a:defRPr/>
            </a:pPr>
            <a:endParaRPr sz="1200" b="1" dirty="0">
              <a:solidFill>
                <a:schemeClr val="dk1"/>
              </a:solidFill>
            </a:endParaRPr>
          </a:p>
        </p:txBody>
      </p:sp>
    </p:spTree>
    <p:extLst>
      <p:ext uri="{BB962C8B-B14F-4D97-AF65-F5344CB8AC3E}">
        <p14:creationId xmlns:p14="http://schemas.microsoft.com/office/powerpoint/2010/main" val="10744540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Simply put, partisan polarization</a:t>
            </a:r>
            <a:r>
              <a:rPr lang="mr-IN" sz="1100" dirty="0" smtClean="0">
                <a:solidFill>
                  <a:schemeClr val="dk1"/>
                </a:solidFill>
              </a:rPr>
              <a:t>…</a:t>
            </a:r>
            <a:r>
              <a:rPr lang="en-US" sz="1100" dirty="0" smtClean="0">
                <a:solidFill>
                  <a:schemeClr val="dk1"/>
                </a:solidFill>
              </a:rPr>
              <a:t>.</a:t>
            </a:r>
          </a:p>
          <a:p>
            <a:pPr marL="0" marR="0" lvl="0" indent="0" algn="l" rtl="0">
              <a:spcBef>
                <a:spcPts val="0"/>
              </a:spcBef>
              <a:buClr>
                <a:schemeClr val="dk1"/>
              </a:buClr>
              <a:buFont typeface="Arial"/>
              <a:buNone/>
            </a:pPr>
            <a:endParaRPr lang="en-US" sz="1100" dirty="0" smtClean="0">
              <a:solidFill>
                <a:schemeClr val="dk1"/>
              </a:solidFill>
            </a:endParaRPr>
          </a:p>
          <a:p>
            <a:pPr marL="0" marR="0" lvl="0" indent="0" algn="l" rtl="0">
              <a:spcBef>
                <a:spcPts val="0"/>
              </a:spcBef>
              <a:buClr>
                <a:schemeClr val="dk1"/>
              </a:buClr>
              <a:buFont typeface="Arial"/>
              <a:buNone/>
            </a:pPr>
            <a:r>
              <a:rPr lang="en-US" sz="1100" dirty="0" smtClean="0">
                <a:solidFill>
                  <a:schemeClr val="dk1"/>
                </a:solidFill>
              </a:rPr>
              <a:t>[Explain]</a:t>
            </a:r>
          </a:p>
          <a:p>
            <a:pPr marL="0" marR="0" lvl="0" indent="0" algn="l" rtl="0">
              <a:spcBef>
                <a:spcPts val="0"/>
              </a:spcBef>
              <a:buClr>
                <a:schemeClr val="dk1"/>
              </a:buClr>
              <a:buFont typeface="Arial"/>
              <a:buNone/>
            </a:pPr>
            <a:endParaRPr lang="en-US" sz="1100" dirty="0" smtClean="0">
              <a:solidFill>
                <a:schemeClr val="dk1"/>
              </a:solidFill>
            </a:endParaRPr>
          </a:p>
          <a:p>
            <a:pPr marL="0" marR="0" lvl="0" indent="0" algn="l" rtl="0">
              <a:spcBef>
                <a:spcPts val="0"/>
              </a:spcBef>
              <a:buClr>
                <a:schemeClr val="dk1"/>
              </a:buClr>
              <a:buFont typeface="Arial"/>
              <a:buNone/>
            </a:pPr>
            <a:endParaRPr lang="en-US" sz="1100" dirty="0" smtClean="0">
              <a:solidFill>
                <a:schemeClr val="dk1"/>
              </a:solidFill>
            </a:endParaRPr>
          </a:p>
          <a:p>
            <a:pPr marL="0" marR="0" lvl="0" indent="0" algn="l" defTabSz="457154" rtl="0" eaLnBrk="1" fontAlgn="auto" latinLnBrk="0" hangingPunct="1">
              <a:lnSpc>
                <a:spcPct val="100000"/>
              </a:lnSpc>
              <a:spcBef>
                <a:spcPts val="0"/>
              </a:spcBef>
              <a:spcAft>
                <a:spcPts val="0"/>
              </a:spcAft>
              <a:buClr>
                <a:schemeClr val="dk1"/>
              </a:buClr>
              <a:buSzTx/>
              <a:buFont typeface="Arial"/>
              <a:buNone/>
              <a:tabLst/>
              <a:defRPr/>
            </a:pPr>
            <a:r>
              <a:rPr lang="en-US" sz="1100" dirty="0" smtClean="0">
                <a:solidFill>
                  <a:srgbClr val="34495E"/>
                </a:solidFill>
                <a:latin typeface="Palatino Linotype"/>
                <a:ea typeface="Palatino Linotype"/>
                <a:cs typeface="Palatino Linotype"/>
                <a:sym typeface="Lustria"/>
              </a:rPr>
              <a:t>Discrete from </a:t>
            </a:r>
            <a:r>
              <a:rPr lang="en-US" sz="1100" i="1" dirty="0" smtClean="0">
                <a:solidFill>
                  <a:srgbClr val="34495E"/>
                </a:solidFill>
                <a:latin typeface="Palatino Linotype"/>
                <a:ea typeface="Palatino Linotype"/>
                <a:cs typeface="Palatino Linotype"/>
                <a:sym typeface="Lustria"/>
              </a:rPr>
              <a:t>political polarization </a:t>
            </a:r>
            <a:r>
              <a:rPr lang="en-US" sz="1100" dirty="0" smtClean="0">
                <a:solidFill>
                  <a:srgbClr val="34495E"/>
                </a:solidFill>
                <a:latin typeface="Palatino Linotype"/>
                <a:ea typeface="Palatino Linotype"/>
                <a:cs typeface="Palatino Linotype"/>
                <a:sym typeface="Lustria"/>
              </a:rPr>
              <a:t>which refers to the spatial distribution of ideological positions </a:t>
            </a:r>
            <a:r>
              <a:rPr lang="nb-NO" sz="1100" dirty="0" smtClean="0">
                <a:solidFill>
                  <a:srgbClr val="34495E"/>
                </a:solidFill>
                <a:latin typeface="Palatino Linotype"/>
                <a:ea typeface="Palatino Linotype"/>
                <a:cs typeface="Palatino Linotype"/>
                <a:sym typeface="Lustria"/>
              </a:rPr>
              <a:t>(</a:t>
            </a:r>
            <a:r>
              <a:rPr lang="nb-NO" sz="1100" dirty="0" err="1" smtClean="0">
                <a:solidFill>
                  <a:srgbClr val="34495E"/>
                </a:solidFill>
                <a:latin typeface="Palatino Linotype"/>
                <a:ea typeface="Palatino Linotype"/>
                <a:cs typeface="Palatino Linotype"/>
                <a:sym typeface="Lustria"/>
              </a:rPr>
              <a:t>Bonica</a:t>
            </a:r>
            <a:r>
              <a:rPr lang="nb-NO" sz="1100" dirty="0" smtClean="0">
                <a:solidFill>
                  <a:srgbClr val="34495E"/>
                </a:solidFill>
                <a:latin typeface="Palatino Linotype"/>
                <a:ea typeface="Palatino Linotype"/>
                <a:cs typeface="Palatino Linotype"/>
                <a:sym typeface="Lustria"/>
              </a:rPr>
              <a:t> 2014, 2016; </a:t>
            </a:r>
            <a:r>
              <a:rPr lang="nb-NO" sz="1100" dirty="0" err="1" smtClean="0">
                <a:solidFill>
                  <a:srgbClr val="34495E"/>
                </a:solidFill>
                <a:latin typeface="Palatino Linotype"/>
                <a:ea typeface="Palatino Linotype"/>
                <a:cs typeface="Palatino Linotype"/>
                <a:sym typeface="Lustria"/>
              </a:rPr>
              <a:t>McCarty</a:t>
            </a:r>
            <a:r>
              <a:rPr lang="nb-NO" sz="1100" dirty="0" smtClean="0">
                <a:solidFill>
                  <a:srgbClr val="34495E"/>
                </a:solidFill>
                <a:latin typeface="Palatino Linotype"/>
                <a:ea typeface="Palatino Linotype"/>
                <a:cs typeface="Palatino Linotype"/>
                <a:sym typeface="Lustria"/>
              </a:rPr>
              <a:t> et al. 2006).</a:t>
            </a:r>
            <a:endParaRPr lang="en-US" sz="1100" dirty="0" smtClean="0">
              <a:solidFill>
                <a:schemeClr val="dk1"/>
              </a:solidFill>
            </a:endParaRPr>
          </a:p>
          <a:p>
            <a:pPr marL="0" marR="0" lvl="0" indent="0" algn="l" rtl="0">
              <a:spcBef>
                <a:spcPts val="0"/>
              </a:spcBef>
              <a:buClr>
                <a:schemeClr val="dk1"/>
              </a:buClr>
              <a:buFont typeface="Arial"/>
              <a:buNone/>
            </a:pPr>
            <a:endParaRPr lang="en-US" sz="1100" b="1" baseline="0" dirty="0" smtClean="0">
              <a:solidFill>
                <a:schemeClr val="dk1"/>
              </a:solidFill>
            </a:endParaRPr>
          </a:p>
          <a:p>
            <a:pPr marL="0" marR="0" lvl="0" indent="0" algn="l" rtl="0">
              <a:spcBef>
                <a:spcPts val="0"/>
              </a:spcBef>
              <a:buClr>
                <a:schemeClr val="dk1"/>
              </a:buClr>
              <a:buFont typeface="Arial"/>
              <a:buNone/>
            </a:pPr>
            <a:r>
              <a:rPr lang="en-US" sz="1200" b="1" baseline="0" dirty="0" smtClean="0">
                <a:solidFill>
                  <a:schemeClr val="dk1"/>
                </a:solidFill>
              </a:rPr>
              <a:t>Yet, what does partisan polarization have to do with Fortune 500 companies, and how might partisanship emerge in firms?</a:t>
            </a:r>
          </a:p>
          <a:p>
            <a:pPr marL="0" marR="0" lvl="0" indent="0" algn="l" rtl="0">
              <a:spcBef>
                <a:spcPts val="0"/>
              </a:spcBef>
              <a:buClr>
                <a:schemeClr val="dk1"/>
              </a:buClr>
              <a:buFont typeface="Arial"/>
              <a:buNone/>
            </a:pPr>
            <a:endParaRPr lang="en-US" sz="1100" dirty="0" smtClean="0">
              <a:solidFill>
                <a:schemeClr val="dk1"/>
              </a:solidFill>
            </a:endParaRPr>
          </a:p>
          <a:p>
            <a:pPr marL="0" marR="0" lvl="0" indent="0" algn="l" rtl="0">
              <a:spcBef>
                <a:spcPts val="0"/>
              </a:spcBef>
              <a:buClr>
                <a:schemeClr val="dk1"/>
              </a:buClr>
              <a:buFont typeface="Arial"/>
              <a:buNone/>
            </a:pPr>
            <a:endParaRPr lang="en-US" sz="1100" dirty="0" smtClean="0">
              <a:solidFill>
                <a:schemeClr val="dk1"/>
              </a:solidFill>
            </a:endParaRPr>
          </a:p>
        </p:txBody>
      </p:sp>
    </p:spTree>
    <p:extLst>
      <p:ext uri="{BB962C8B-B14F-4D97-AF65-F5344CB8AC3E}">
        <p14:creationId xmlns:p14="http://schemas.microsoft.com/office/powerpoint/2010/main" val="386860126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Shape 160"/>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1" name="Shape 161"/>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extLst>
      <p:ext uri="{BB962C8B-B14F-4D97-AF65-F5344CB8AC3E}">
        <p14:creationId xmlns:p14="http://schemas.microsoft.com/office/powerpoint/2010/main" val="35490655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Euclidian Distance Used</a:t>
            </a:r>
            <a:endParaRPr sz="1100" dirty="0">
              <a:solidFill>
                <a:schemeClr val="dk1"/>
              </a:solidFill>
            </a:endParaRPr>
          </a:p>
        </p:txBody>
      </p:sp>
    </p:spTree>
    <p:extLst>
      <p:ext uri="{BB962C8B-B14F-4D97-AF65-F5344CB8AC3E}">
        <p14:creationId xmlns:p14="http://schemas.microsoft.com/office/powerpoint/2010/main" val="35490655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Recalling our ideas of organizational emergence, fitting</a:t>
            </a:r>
            <a:r>
              <a:rPr lang="en-US" sz="1100" baseline="0" dirty="0" smtClean="0">
                <a:solidFill>
                  <a:schemeClr val="dk1"/>
                </a:solidFill>
              </a:rPr>
              <a:t> in, and firm bias as it relates to affective polarization, how might we explain the rise in partisan polarization?</a:t>
            </a:r>
          </a:p>
          <a:p>
            <a:pPr marL="0" marR="0" lvl="0" indent="0" algn="l" rtl="0">
              <a:spcBef>
                <a:spcPts val="0"/>
              </a:spcBef>
              <a:buClr>
                <a:schemeClr val="dk1"/>
              </a:buClr>
              <a:buFont typeface="Arial"/>
              <a:buNone/>
            </a:pPr>
            <a:endParaRPr lang="en-US" sz="1100" baseline="0" dirty="0" smtClean="0">
              <a:solidFill>
                <a:schemeClr val="dk1"/>
              </a:solidFill>
            </a:endParaRPr>
          </a:p>
          <a:p>
            <a:pPr marL="0" marR="0" lvl="0" indent="0" algn="l" rtl="0">
              <a:spcBef>
                <a:spcPts val="0"/>
              </a:spcBef>
              <a:buClr>
                <a:schemeClr val="dk1"/>
              </a:buClr>
              <a:buFont typeface="Arial"/>
              <a:buNone/>
            </a:pPr>
            <a:r>
              <a:rPr lang="en-US" sz="1100" baseline="0" dirty="0" smtClean="0">
                <a:solidFill>
                  <a:schemeClr val="dk1"/>
                </a:solidFill>
              </a:rPr>
              <a:t>While the given data and analyses cannot causally demonstrate any explanation, the particular trend in partisan polarization in firms is interesting, namely because so much of the change arose following the 2014 election cycle, that is in 2015 and 2016 during the 2016 presidential election. </a:t>
            </a:r>
          </a:p>
          <a:p>
            <a:pPr marL="0" marR="0" lvl="0" indent="0" algn="l" rtl="0">
              <a:spcBef>
                <a:spcPts val="0"/>
              </a:spcBef>
              <a:buClr>
                <a:schemeClr val="dk1"/>
              </a:buClr>
              <a:buFont typeface="Arial"/>
              <a:buNone/>
            </a:pPr>
            <a:endParaRPr lang="en-US" sz="1100" baseline="0" dirty="0" smtClean="0">
              <a:solidFill>
                <a:schemeClr val="dk1"/>
              </a:solidFill>
            </a:endParaRPr>
          </a:p>
          <a:p>
            <a:pPr marL="0" marR="0" lvl="0" indent="0" algn="l" rtl="0">
              <a:spcBef>
                <a:spcPts val="0"/>
              </a:spcBef>
              <a:buClr>
                <a:schemeClr val="dk1"/>
              </a:buClr>
              <a:buFont typeface="Arial"/>
              <a:buNone/>
            </a:pPr>
            <a:r>
              <a:rPr lang="en-US" sz="1100" baseline="0" dirty="0" smtClean="0">
                <a:solidFill>
                  <a:schemeClr val="dk1"/>
                </a:solidFill>
              </a:rPr>
              <a:t>While employee self selection into or out of firms and matching may have measurable effects, particularly in the long term, the type of rapid change exemplified better suggests that current employees might have become more politically motivated, particularly during the 2014-2016 period. That is, an activation of partisan identification. </a:t>
            </a:r>
          </a:p>
          <a:p>
            <a:pPr marL="0" marR="0" lvl="0" indent="0" algn="l" rtl="0">
              <a:spcBef>
                <a:spcPts val="0"/>
              </a:spcBef>
              <a:buClr>
                <a:schemeClr val="dk1"/>
              </a:buClr>
              <a:buFont typeface="Arial"/>
              <a:buNone/>
            </a:pPr>
            <a:r>
              <a:rPr lang="en-US" sz="1100" baseline="0" dirty="0" smtClean="0">
                <a:solidFill>
                  <a:schemeClr val="dk1"/>
                </a:solidFill>
              </a:rPr>
              <a:t> </a:t>
            </a:r>
            <a:endParaRPr sz="1100" dirty="0">
              <a:solidFill>
                <a:schemeClr val="dk1"/>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5" name="Shape 175"/>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aseline="0" dirty="0" smtClean="0">
                <a:solidFill>
                  <a:schemeClr val="dk1"/>
                </a:solidFill>
              </a:rPr>
              <a:t>I elected to select Model 1, which incorporates a variety of measures of central tendency regarding partisanship at discrete levels of occupational hierarchy by election cycle.</a:t>
            </a:r>
            <a:endParaRPr lang="en-US" sz="1100" dirty="0">
              <a:solidFill>
                <a:schemeClr val="dk1"/>
              </a:solidFill>
            </a:endParaRPr>
          </a:p>
        </p:txBody>
      </p:sp>
    </p:spTree>
    <p:extLst>
      <p:ext uri="{BB962C8B-B14F-4D97-AF65-F5344CB8AC3E}">
        <p14:creationId xmlns:p14="http://schemas.microsoft.com/office/powerpoint/2010/main" val="354906555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We can similarly see these trends using a histogram approach.</a:t>
            </a:r>
          </a:p>
          <a:p>
            <a:pPr marL="0" marR="0" lvl="0" indent="0" algn="l" rtl="0">
              <a:spcBef>
                <a:spcPts val="0"/>
              </a:spcBef>
              <a:buClr>
                <a:schemeClr val="dk1"/>
              </a:buClr>
              <a:buFont typeface="Arial"/>
              <a:buNone/>
            </a:pPr>
            <a:endParaRPr lang="en-US" sz="1100" b="0" i="1" u="none" strike="noStrike" kern="1200" cap="none" dirty="0" smtClean="0">
              <a:solidFill>
                <a:schemeClr val="tx1"/>
              </a:solidFill>
              <a:effectLst/>
              <a:latin typeface="Palatino Linotype"/>
              <a:ea typeface="+mn-ea"/>
              <a:cs typeface="+mn-cs"/>
              <a:sym typeface="Arial"/>
            </a:endParaRPr>
          </a:p>
          <a:p>
            <a:pPr marL="0" marR="0" lvl="0" indent="0" algn="l" rtl="0">
              <a:spcBef>
                <a:spcPts val="0"/>
              </a:spcBef>
              <a:buClr>
                <a:schemeClr val="dk1"/>
              </a:buClr>
              <a:buFont typeface="Arial"/>
              <a:buNone/>
            </a:pPr>
            <a:r>
              <a:rPr lang="en-US" sz="1100" b="0" i="1" u="none" strike="noStrike" kern="1200" cap="none" dirty="0" smtClean="0">
                <a:solidFill>
                  <a:schemeClr val="tx1"/>
                </a:solidFill>
                <a:effectLst/>
                <a:latin typeface="Palatino Linotype"/>
                <a:ea typeface="+mn-ea"/>
                <a:cs typeface="+mn-cs"/>
                <a:sym typeface="Arial"/>
              </a:rPr>
              <a:t>Here, we can see two points.</a:t>
            </a:r>
            <a:r>
              <a:rPr lang="en-US" sz="1100" b="0" i="1" u="none" strike="noStrike" kern="1200" cap="none" baseline="0" dirty="0" smtClean="0">
                <a:solidFill>
                  <a:schemeClr val="tx1"/>
                </a:solidFill>
                <a:effectLst/>
                <a:latin typeface="Palatino Linotype"/>
                <a:ea typeface="+mn-ea"/>
                <a:cs typeface="+mn-cs"/>
                <a:sym typeface="Arial"/>
              </a:rPr>
              <a:t> Within firm partisan homogeneity increases, especially at democratic and republican firms from 2014-2018</a:t>
            </a:r>
          </a:p>
          <a:p>
            <a:pPr marL="0" marR="0" lvl="0" indent="0" algn="l" rtl="0">
              <a:spcBef>
                <a:spcPts val="0"/>
              </a:spcBef>
              <a:buClr>
                <a:schemeClr val="dk1"/>
              </a:buClr>
              <a:buFont typeface="Arial"/>
              <a:buNone/>
            </a:pPr>
            <a:endParaRPr lang="en-US" sz="1100" b="0" i="1" u="none" strike="noStrike" kern="1200" cap="none" baseline="0" dirty="0" smtClean="0">
              <a:solidFill>
                <a:schemeClr val="tx1"/>
              </a:solidFill>
              <a:effectLst/>
              <a:latin typeface="Palatino Linotype"/>
              <a:ea typeface="+mn-ea"/>
              <a:cs typeface="+mn-cs"/>
              <a:sym typeface="Arial"/>
            </a:endParaRPr>
          </a:p>
          <a:p>
            <a:pPr marL="0" marR="0" lvl="0" indent="0" algn="l" rtl="0">
              <a:spcBef>
                <a:spcPts val="0"/>
              </a:spcBef>
              <a:buClr>
                <a:schemeClr val="dk1"/>
              </a:buClr>
              <a:buFont typeface="Arial"/>
              <a:buNone/>
            </a:pPr>
            <a:r>
              <a:rPr lang="en-US" sz="1100" b="0" i="1" u="none" strike="noStrike" kern="1200" cap="none" baseline="0" dirty="0" smtClean="0">
                <a:solidFill>
                  <a:schemeClr val="tx1"/>
                </a:solidFill>
                <a:effectLst/>
                <a:latin typeface="Palatino Linotype"/>
                <a:ea typeface="+mn-ea"/>
                <a:cs typeface="+mn-cs"/>
                <a:sym typeface="Arial"/>
              </a:rPr>
              <a:t>Second, while leadership is most homogeneous in republican firms, in democratic firms, it is other, non-leadership personnel who are most aligned.</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defTabSz="457154" rtl="0" eaLnBrk="1" fontAlgn="auto" latinLnBrk="0" hangingPunct="1">
              <a:lnSpc>
                <a:spcPct val="100000"/>
              </a:lnSpc>
              <a:spcBef>
                <a:spcPts val="0"/>
              </a:spcBef>
              <a:spcAft>
                <a:spcPts val="0"/>
              </a:spcAft>
              <a:buClr>
                <a:schemeClr val="dk1"/>
              </a:buClr>
              <a:buSzTx/>
              <a:buFont typeface="Arial"/>
              <a:buNone/>
              <a:tabLst/>
              <a:defRPr/>
            </a:pPr>
            <a:r>
              <a:rPr lang="en-US" sz="1100" b="1" dirty="0" smtClean="0">
                <a:solidFill>
                  <a:srgbClr val="34495E"/>
                </a:solidFill>
                <a:latin typeface="Palatino Linotype"/>
                <a:ea typeface="Palatino Linotype"/>
                <a:cs typeface="Palatino Linotype"/>
                <a:sym typeface="Lustria"/>
              </a:rPr>
              <a:t>If we follow the</a:t>
            </a:r>
            <a:r>
              <a:rPr lang="en-US" sz="1100" b="1" baseline="0" dirty="0" smtClean="0">
                <a:solidFill>
                  <a:srgbClr val="34495E"/>
                </a:solidFill>
                <a:latin typeface="Palatino Linotype"/>
                <a:ea typeface="Palatino Linotype"/>
                <a:cs typeface="Palatino Linotype"/>
                <a:sym typeface="Lustria"/>
              </a:rPr>
              <a:t> empirical literature, we can see how partisanship might affect individuals in the workplace</a:t>
            </a:r>
            <a:r>
              <a:rPr lang="mr-IN" sz="1100" b="1" baseline="0" dirty="0" smtClean="0">
                <a:solidFill>
                  <a:srgbClr val="34495E"/>
                </a:solidFill>
                <a:latin typeface="Palatino Linotype"/>
                <a:ea typeface="Palatino Linotype"/>
                <a:cs typeface="Palatino Linotype"/>
                <a:sym typeface="Lustria"/>
              </a:rPr>
              <a:t>…</a:t>
            </a:r>
            <a:r>
              <a:rPr lang="en-US" sz="1100" b="1" baseline="0" dirty="0" smtClean="0">
                <a:solidFill>
                  <a:srgbClr val="34495E"/>
                </a:solidFill>
                <a:latin typeface="Palatino Linotype"/>
                <a:ea typeface="Palatino Linotype"/>
                <a:cs typeface="Palatino Linotype"/>
                <a:sym typeface="Lustria"/>
              </a:rPr>
              <a:t>.</a:t>
            </a:r>
          </a:p>
          <a:p>
            <a:pPr marL="0" marR="0" lvl="0" indent="0" algn="l" defTabSz="457154" rtl="0" eaLnBrk="1" fontAlgn="auto" latinLnBrk="0" hangingPunct="1">
              <a:lnSpc>
                <a:spcPct val="100000"/>
              </a:lnSpc>
              <a:spcBef>
                <a:spcPts val="0"/>
              </a:spcBef>
              <a:spcAft>
                <a:spcPts val="0"/>
              </a:spcAft>
              <a:buClr>
                <a:schemeClr val="dk1"/>
              </a:buClr>
              <a:buSzTx/>
              <a:buFont typeface="Arial"/>
              <a:buNone/>
              <a:tabLst/>
              <a:defRPr/>
            </a:pPr>
            <a:r>
              <a:rPr lang="en-US" sz="1100" b="1" baseline="0" dirty="0" smtClean="0">
                <a:solidFill>
                  <a:srgbClr val="34495E"/>
                </a:solidFill>
                <a:latin typeface="Palatino Linotype"/>
                <a:ea typeface="Palatino Linotype"/>
                <a:cs typeface="Palatino Linotype"/>
                <a:sym typeface="Lustria"/>
              </a:rPr>
              <a:t>[Explain]</a:t>
            </a:r>
          </a:p>
          <a:p>
            <a:pPr marL="0" marR="0" lvl="0" indent="0" algn="l" defTabSz="457154" rtl="0" eaLnBrk="1" fontAlgn="auto" latinLnBrk="0" hangingPunct="1">
              <a:lnSpc>
                <a:spcPct val="100000"/>
              </a:lnSpc>
              <a:spcBef>
                <a:spcPts val="0"/>
              </a:spcBef>
              <a:spcAft>
                <a:spcPts val="0"/>
              </a:spcAft>
              <a:buClr>
                <a:schemeClr val="dk1"/>
              </a:buClr>
              <a:buSzTx/>
              <a:buFont typeface="Arial"/>
              <a:buNone/>
              <a:tabLst/>
              <a:defRPr/>
            </a:pPr>
            <a:endParaRPr lang="en-US" sz="1100" b="1" baseline="0" dirty="0" smtClean="0">
              <a:solidFill>
                <a:srgbClr val="34495E"/>
              </a:solidFill>
              <a:latin typeface="Palatino Linotype"/>
              <a:ea typeface="Palatino Linotype"/>
              <a:cs typeface="Palatino Linotype"/>
              <a:sym typeface="Lustria"/>
            </a:endParaRPr>
          </a:p>
          <a:p>
            <a:pPr marL="0" marR="0" lvl="0" indent="0" algn="l" defTabSz="457154" rtl="0" eaLnBrk="1" fontAlgn="auto" latinLnBrk="0" hangingPunct="1">
              <a:lnSpc>
                <a:spcPct val="100000"/>
              </a:lnSpc>
              <a:spcBef>
                <a:spcPts val="0"/>
              </a:spcBef>
              <a:spcAft>
                <a:spcPts val="0"/>
              </a:spcAft>
              <a:buClr>
                <a:schemeClr val="dk1"/>
              </a:buClr>
              <a:buSzTx/>
              <a:buFont typeface="Arial"/>
              <a:buNone/>
              <a:tabLst/>
              <a:defRPr/>
            </a:pPr>
            <a:r>
              <a:rPr lang="en-US" sz="1100" b="1" baseline="0" dirty="0" smtClean="0">
                <a:solidFill>
                  <a:srgbClr val="34495E"/>
                </a:solidFill>
                <a:latin typeface="Palatino Linotype"/>
                <a:ea typeface="Palatino Linotype"/>
                <a:cs typeface="Palatino Linotype"/>
                <a:sym typeface="Lustria"/>
              </a:rPr>
              <a:t>This leads to some motivating questions</a:t>
            </a:r>
            <a:r>
              <a:rPr lang="mr-IN" sz="1100" b="1" baseline="0" dirty="0" smtClean="0">
                <a:solidFill>
                  <a:srgbClr val="34495E"/>
                </a:solidFill>
                <a:latin typeface="Palatino Linotype"/>
                <a:ea typeface="Palatino Linotype"/>
                <a:cs typeface="Palatino Linotype"/>
                <a:sym typeface="Lustria"/>
              </a:rPr>
              <a:t>…</a:t>
            </a:r>
            <a:endParaRPr lang="en-US" sz="1100" baseline="0" dirty="0" smtClean="0">
              <a:solidFill>
                <a:srgbClr val="34495E"/>
              </a:solidFill>
              <a:latin typeface="Palatino Linotype"/>
              <a:ea typeface="Palatino Linotype"/>
              <a:cs typeface="Palatino Linotype"/>
              <a:sym typeface="Lustria"/>
            </a:endParaRPr>
          </a:p>
          <a:p>
            <a:pPr marL="0" marR="0" lvl="0" indent="0" algn="l" defTabSz="457154" rtl="0" eaLnBrk="1" fontAlgn="auto" latinLnBrk="0" hangingPunct="1">
              <a:lnSpc>
                <a:spcPct val="100000"/>
              </a:lnSpc>
              <a:spcBef>
                <a:spcPts val="0"/>
              </a:spcBef>
              <a:spcAft>
                <a:spcPts val="0"/>
              </a:spcAft>
              <a:buClr>
                <a:schemeClr val="dk1"/>
              </a:buClr>
              <a:buSzTx/>
              <a:buFont typeface="Arial"/>
              <a:buNone/>
              <a:tabLst/>
              <a:defRPr/>
            </a:pPr>
            <a:endParaRPr lang="en-US" sz="1100" baseline="0" dirty="0" smtClean="0">
              <a:solidFill>
                <a:srgbClr val="34495E"/>
              </a:solidFill>
              <a:latin typeface="Palatino Linotype"/>
              <a:ea typeface="Palatino Linotype"/>
              <a:cs typeface="Palatino Linotype"/>
              <a:sym typeface="Lustria"/>
            </a:endParaRPr>
          </a:p>
        </p:txBody>
      </p:sp>
    </p:spTree>
    <p:extLst>
      <p:ext uri="{BB962C8B-B14F-4D97-AF65-F5344CB8AC3E}">
        <p14:creationId xmlns:p14="http://schemas.microsoft.com/office/powerpoint/2010/main" val="10744540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i="1" kern="1200" dirty="0" smtClean="0">
                <a:solidFill>
                  <a:schemeClr val="tx1"/>
                </a:solidFill>
                <a:effectLst/>
                <a:latin typeface="Palatino Linotype"/>
                <a:ea typeface="+mn-ea"/>
                <a:cs typeface="+mn-cs"/>
              </a:rPr>
              <a:t>AGNES</a:t>
            </a:r>
            <a:r>
              <a:rPr lang="en-US" sz="1100" i="1" kern="1200" baseline="0" dirty="0" smtClean="0">
                <a:solidFill>
                  <a:schemeClr val="tx1"/>
                </a:solidFill>
                <a:effectLst/>
                <a:latin typeface="Palatino Linotype"/>
                <a:ea typeface="+mn-ea"/>
                <a:cs typeface="+mn-cs"/>
              </a:rPr>
              <a:t> Models Run with 2004-2018 Period, Polarization Assessed for Respective Clusters for 1980-2018</a:t>
            </a:r>
            <a:endParaRPr sz="1100" b="0" i="0" u="none" strike="noStrike" cap="none" dirty="0">
              <a:solidFill>
                <a:schemeClr val="dk1"/>
              </a:solidFill>
              <a:ea typeface="Palatino Linotype"/>
              <a:cs typeface="Palatino Linotype"/>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defTabSz="457154" rtl="0" eaLnBrk="1" fontAlgn="auto" latinLnBrk="0" hangingPunct="1">
              <a:lnSpc>
                <a:spcPct val="100000"/>
              </a:lnSpc>
              <a:spcBef>
                <a:spcPts val="0"/>
              </a:spcBef>
              <a:spcAft>
                <a:spcPts val="0"/>
              </a:spcAft>
              <a:buClr>
                <a:schemeClr val="dk1"/>
              </a:buClr>
              <a:buSzTx/>
              <a:buFont typeface="Arial"/>
              <a:buNone/>
              <a:tabLst/>
              <a:defRPr/>
            </a:pPr>
            <a:r>
              <a:rPr lang="en-US" sz="1100" b="1" dirty="0" smtClean="0">
                <a:solidFill>
                  <a:schemeClr val="dk1"/>
                </a:solidFill>
              </a:rPr>
              <a:t>We can crystallize these theories with a few motivating questions…</a:t>
            </a:r>
          </a:p>
          <a:p>
            <a:pPr marL="0" marR="0" lvl="0" indent="0" algn="l" rtl="0">
              <a:spcBef>
                <a:spcPts val="0"/>
              </a:spcBef>
              <a:buClr>
                <a:schemeClr val="dk1"/>
              </a:buClr>
              <a:buFont typeface="Arial"/>
              <a:buNone/>
            </a:pPr>
            <a:endParaRPr sz="1100" dirty="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dirty="0" smtClean="0">
                <a:solidFill>
                  <a:schemeClr val="dk1"/>
                </a:solidFill>
              </a:rPr>
              <a:t>We</a:t>
            </a:r>
            <a:r>
              <a:rPr lang="en-US" sz="1100" baseline="0" dirty="0" smtClean="0">
                <a:solidFill>
                  <a:schemeClr val="dk1"/>
                </a:solidFill>
              </a:rPr>
              <a:t> know that Americans are becoming increasingly divided along partisan lines, but what effect if any does this </a:t>
            </a:r>
            <a:r>
              <a:rPr lang="en-US" sz="1100" baseline="0" dirty="0" err="1" smtClean="0">
                <a:solidFill>
                  <a:schemeClr val="dk1"/>
                </a:solidFill>
              </a:rPr>
              <a:t>phenemenon</a:t>
            </a:r>
            <a:r>
              <a:rPr lang="en-US" sz="1100" baseline="0" dirty="0" smtClean="0">
                <a:solidFill>
                  <a:schemeClr val="dk1"/>
                </a:solidFill>
              </a:rPr>
              <a:t> have in corporations, within firms?</a:t>
            </a:r>
          </a:p>
          <a:p>
            <a:pPr marL="0" marR="0" lvl="0" indent="0" algn="l" rtl="0">
              <a:spcBef>
                <a:spcPts val="0"/>
              </a:spcBef>
              <a:buClr>
                <a:schemeClr val="dk1"/>
              </a:buClr>
              <a:buFont typeface="Arial"/>
              <a:buNone/>
            </a:pPr>
            <a:endParaRPr lang="en-US" sz="1100" baseline="0" dirty="0" smtClean="0">
              <a:solidFill>
                <a:schemeClr val="dk1"/>
              </a:solidFill>
            </a:endParaRPr>
          </a:p>
          <a:p>
            <a:pPr marL="0" marR="0" lvl="0" indent="0" algn="l" rtl="0">
              <a:spcBef>
                <a:spcPts val="0"/>
              </a:spcBef>
              <a:buClr>
                <a:schemeClr val="dk1"/>
              </a:buClr>
              <a:buFont typeface="Arial"/>
              <a:buNone/>
            </a:pPr>
            <a:r>
              <a:rPr lang="en-US" sz="1100" baseline="0" dirty="0" smtClean="0">
                <a:solidFill>
                  <a:schemeClr val="dk1"/>
                </a:solidFill>
              </a:rPr>
              <a:t>For example, if individuals were randomly allocated into firms and they simply became more partisan, we might expect to see increasingly divided within firm partisan polarization. As partisanship becomes for salient for individuals there would be increasingly contentious partisan environments in the workplace</a:t>
            </a:r>
            <a:r>
              <a:rPr lang="mr-IN" sz="1100" baseline="0" dirty="0" smtClean="0">
                <a:solidFill>
                  <a:schemeClr val="dk1"/>
                </a:solidFill>
              </a:rPr>
              <a:t>…</a:t>
            </a:r>
            <a:r>
              <a:rPr lang="en-US" sz="1100" baseline="0" dirty="0" smtClean="0">
                <a:solidFill>
                  <a:schemeClr val="dk1"/>
                </a:solidFill>
              </a:rPr>
              <a:t>.</a:t>
            </a:r>
          </a:p>
          <a:p>
            <a:pPr marL="0" marR="0" lvl="0" indent="0" algn="l" rtl="0">
              <a:spcBef>
                <a:spcPts val="0"/>
              </a:spcBef>
              <a:buClr>
                <a:schemeClr val="dk1"/>
              </a:buClr>
              <a:buFont typeface="Arial"/>
              <a:buNone/>
            </a:pPr>
            <a:endParaRPr lang="en-US" sz="1100" baseline="0" dirty="0" smtClean="0">
              <a:solidFill>
                <a:schemeClr val="dk1"/>
              </a:solidFill>
            </a:endParaRPr>
          </a:p>
          <a:p>
            <a:pPr marL="0" marR="0" lvl="0" indent="0" algn="l" rtl="0">
              <a:spcBef>
                <a:spcPts val="0"/>
              </a:spcBef>
              <a:buClr>
                <a:schemeClr val="dk1"/>
              </a:buClr>
              <a:buFont typeface="Arial"/>
              <a:buNone/>
            </a:pPr>
            <a:r>
              <a:rPr lang="en-US" sz="1100" baseline="0" dirty="0" smtClean="0">
                <a:solidFill>
                  <a:schemeClr val="dk1"/>
                </a:solidFill>
              </a:rPr>
              <a:t>However, firm cultural fit, </a:t>
            </a:r>
            <a:r>
              <a:rPr lang="en-US" sz="1100" baseline="0" dirty="0" err="1" smtClean="0">
                <a:solidFill>
                  <a:schemeClr val="dk1"/>
                </a:solidFill>
              </a:rPr>
              <a:t>homophily</a:t>
            </a:r>
            <a:r>
              <a:rPr lang="en-US" sz="1100" baseline="0" dirty="0" smtClean="0">
                <a:solidFill>
                  <a:schemeClr val="dk1"/>
                </a:solidFill>
              </a:rPr>
              <a:t>, </a:t>
            </a:r>
            <a:r>
              <a:rPr lang="en-US" sz="1100" baseline="0" dirty="0" err="1" smtClean="0">
                <a:solidFill>
                  <a:schemeClr val="dk1"/>
                </a:solidFill>
              </a:rPr>
              <a:t>etc</a:t>
            </a:r>
            <a:r>
              <a:rPr lang="en-US" sz="1100" baseline="0" dirty="0" smtClean="0">
                <a:solidFill>
                  <a:schemeClr val="dk1"/>
                </a:solidFill>
              </a:rPr>
              <a:t>, suggest that for a variety of reasons, individuals often work with like minded people. </a:t>
            </a:r>
          </a:p>
          <a:p>
            <a:pPr marL="0" marR="0" lvl="0" indent="0" algn="l" rtl="0">
              <a:spcBef>
                <a:spcPts val="0"/>
              </a:spcBef>
              <a:buClr>
                <a:schemeClr val="dk1"/>
              </a:buClr>
              <a:buFont typeface="Arial"/>
              <a:buNone/>
            </a:pPr>
            <a:endParaRPr lang="en-US" sz="1100" baseline="0" dirty="0" smtClean="0">
              <a:solidFill>
                <a:schemeClr val="dk1"/>
              </a:solidFill>
            </a:endParaRPr>
          </a:p>
          <a:p>
            <a:pPr marL="0" marR="0" lvl="0" indent="0" algn="l" rtl="0">
              <a:spcBef>
                <a:spcPts val="0"/>
              </a:spcBef>
              <a:buClr>
                <a:schemeClr val="dk1"/>
              </a:buClr>
              <a:buFont typeface="Arial"/>
              <a:buNone/>
            </a:pPr>
            <a:r>
              <a:rPr lang="en-US" sz="1100" baseline="0" dirty="0" smtClean="0">
                <a:solidFill>
                  <a:schemeClr val="dk1"/>
                </a:solidFill>
              </a:rPr>
              <a:t>However, </a:t>
            </a:r>
            <a:endParaRPr sz="1100" dirty="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1" dirty="0" smtClean="0">
                <a:solidFill>
                  <a:schemeClr val="dk1"/>
                </a:solidFill>
              </a:rPr>
              <a:t>To do this, I</a:t>
            </a:r>
            <a:r>
              <a:rPr lang="en-US" sz="1100" b="1" baseline="0" dirty="0" smtClean="0">
                <a:solidFill>
                  <a:schemeClr val="dk1"/>
                </a:solidFill>
              </a:rPr>
              <a:t> use a variety of methods.</a:t>
            </a:r>
          </a:p>
          <a:p>
            <a:pPr marL="0" marR="0" lvl="0" indent="0" algn="l" rtl="0">
              <a:spcBef>
                <a:spcPts val="0"/>
              </a:spcBef>
              <a:buClr>
                <a:schemeClr val="dk1"/>
              </a:buClr>
              <a:buFont typeface="Arial"/>
              <a:buNone/>
            </a:pPr>
            <a:endParaRPr sz="1100" dirty="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914400" y="3257550"/>
            <a:ext cx="7315200" cy="30861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dirty="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a:lstStyle>
            <a:lvl1pPr>
              <a:defRPr sz="2400" b="1">
                <a:solidFill>
                  <a:srgbClr val="34495E"/>
                </a:solidFill>
              </a:defRPr>
            </a:lvl1pPr>
          </a:lstStyle>
          <a:p>
            <a:r>
              <a:rPr lang="en-US" dirty="0"/>
              <a:t>Click to edit Master title style</a:t>
            </a:r>
          </a:p>
        </p:txBody>
      </p:sp>
      <p:sp>
        <p:nvSpPr>
          <p:cNvPr id="7" name="Content Placeholder 6"/>
          <p:cNvSpPr>
            <a:spLocks noGrp="1"/>
          </p:cNvSpPr>
          <p:nvPr>
            <p:ph sz="quarter" idx="13"/>
          </p:nvPr>
        </p:nvSpPr>
        <p:spPr>
          <a:xfrm>
            <a:off x="685800" y="1163266"/>
            <a:ext cx="7770900" cy="3205511"/>
          </a:xfrm>
        </p:spPr>
        <p:txBody>
          <a:bodyPr vert="horz"/>
          <a:lstStyle>
            <a:lvl1pPr>
              <a:defRPr b="1">
                <a:solidFill>
                  <a:srgbClr val="34495E"/>
                </a:soli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50002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685800" y="90768"/>
            <a:ext cx="7770900" cy="1072499"/>
          </a:xfrm>
          <a:prstGeom prst="rect">
            <a:avLst/>
          </a:prstGeom>
          <a:noFill/>
          <a:ln>
            <a:noFill/>
          </a:ln>
        </p:spPr>
        <p:txBody>
          <a:bodyPr lIns="91415" tIns="91415" rIns="91415" bIns="91415" anchor="ctr" anchorCtr="0"/>
          <a:lstStyle>
            <a:lvl1pPr lvl="0" algn="ctr" rtl="0">
              <a:spcBef>
                <a:spcPts val="0"/>
              </a:spcBef>
              <a:buClr>
                <a:schemeClr val="lt1"/>
              </a:buClr>
              <a:buFont typeface="Lustria"/>
              <a:buNone/>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23" name="Shape 123"/>
          <p:cNvSpPr txBox="1">
            <a:spLocks noGrp="1"/>
          </p:cNvSpPr>
          <p:nvPr>
            <p:ph type="body" idx="1"/>
          </p:nvPr>
        </p:nvSpPr>
        <p:spPr>
          <a:xfrm rot="5400000">
            <a:off x="2931064" y="-930899"/>
            <a:ext cx="3280200" cy="7770900"/>
          </a:xfrm>
          <a:prstGeom prst="rect">
            <a:avLst/>
          </a:prstGeom>
          <a:noFill/>
          <a:ln>
            <a:noFill/>
          </a:ln>
        </p:spPr>
        <p:txBody>
          <a:bodyPr lIns="91415" tIns="91415" rIns="91415" bIns="9141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24" name="Shape 124"/>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25" name="Shape 125"/>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26" name="Shape 126"/>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spTree>
    <p:extLst>
      <p:ext uri="{BB962C8B-B14F-4D97-AF65-F5344CB8AC3E}">
        <p14:creationId xmlns:p14="http://schemas.microsoft.com/office/powerpoint/2010/main" val="311550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Shape 127"/>
        <p:cNvGrpSpPr/>
        <p:nvPr/>
      </p:nvGrpSpPr>
      <p:grpSpPr>
        <a:xfrm>
          <a:off x="0" y="0"/>
          <a:ext cx="0" cy="0"/>
          <a:chOff x="0" y="0"/>
          <a:chExt cx="0" cy="0"/>
        </a:xfrm>
      </p:grpSpPr>
      <p:sp>
        <p:nvSpPr>
          <p:cNvPr id="128" name="Shape 128"/>
          <p:cNvSpPr txBox="1">
            <a:spLocks noGrp="1"/>
          </p:cNvSpPr>
          <p:nvPr>
            <p:ph type="title"/>
          </p:nvPr>
        </p:nvSpPr>
        <p:spPr>
          <a:xfrm rot="5400000">
            <a:off x="5865599" y="1697252"/>
            <a:ext cx="4194600" cy="1600199"/>
          </a:xfrm>
          <a:prstGeom prst="rect">
            <a:avLst/>
          </a:prstGeom>
          <a:noFill/>
          <a:ln>
            <a:noFill/>
          </a:ln>
        </p:spPr>
        <p:txBody>
          <a:bodyPr lIns="91415" tIns="91415" rIns="91415" bIns="91415" anchor="ctr" anchorCtr="0"/>
          <a:lstStyle>
            <a:lvl1pPr lvl="0" algn="ctr" rtl="0">
              <a:spcBef>
                <a:spcPts val="0"/>
              </a:spcBef>
              <a:buClr>
                <a:schemeClr val="lt1"/>
              </a:buClr>
              <a:buFont typeface="Lustria"/>
              <a:buNone/>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29" name="Shape 129"/>
          <p:cNvSpPr txBox="1">
            <a:spLocks noGrp="1"/>
          </p:cNvSpPr>
          <p:nvPr>
            <p:ph type="body" idx="1"/>
          </p:nvPr>
        </p:nvSpPr>
        <p:spPr>
          <a:xfrm rot="5400000">
            <a:off x="1598401" y="-512547"/>
            <a:ext cx="4194600" cy="6019799"/>
          </a:xfrm>
          <a:prstGeom prst="rect">
            <a:avLst/>
          </a:prstGeom>
          <a:noFill/>
          <a:ln>
            <a:noFill/>
          </a:ln>
        </p:spPr>
        <p:txBody>
          <a:bodyPr lIns="91415" tIns="91415" rIns="91415" bIns="9141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30" name="Shape 130"/>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31" name="Shape 131"/>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32" name="Shape 132"/>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spTree>
    <p:extLst>
      <p:ext uri="{BB962C8B-B14F-4D97-AF65-F5344CB8AC3E}">
        <p14:creationId xmlns:p14="http://schemas.microsoft.com/office/powerpoint/2010/main" val="2673733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a:lstStyle>
            <a:lvl1pPr>
              <a:defRPr sz="2400" b="1">
                <a:solidFill>
                  <a:srgbClr val="34495E"/>
                </a:solidFill>
              </a:defRPr>
            </a:lvl1pPr>
          </a:lstStyle>
          <a:p>
            <a:r>
              <a:rPr lang="en-US" dirty="0"/>
              <a:t>Click to edit Master title style</a:t>
            </a:r>
          </a:p>
        </p:txBody>
      </p:sp>
      <p:sp>
        <p:nvSpPr>
          <p:cNvPr id="7" name="Content Placeholder 6"/>
          <p:cNvSpPr>
            <a:spLocks noGrp="1"/>
          </p:cNvSpPr>
          <p:nvPr>
            <p:ph sz="quarter" idx="13"/>
          </p:nvPr>
        </p:nvSpPr>
        <p:spPr>
          <a:xfrm>
            <a:off x="685800" y="1163266"/>
            <a:ext cx="7770900" cy="3205511"/>
          </a:xfrm>
        </p:spPr>
        <p:txBody>
          <a:bodyPr vert="horz"/>
          <a:lstStyle>
            <a:lvl1pPr>
              <a:defRPr b="1">
                <a:solidFill>
                  <a:srgbClr val="34495E"/>
                </a:soli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93323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36"/>
        <p:cNvGrpSpPr/>
        <p:nvPr/>
      </p:nvGrpSpPr>
      <p:grpSpPr>
        <a:xfrm>
          <a:off x="0" y="0"/>
          <a:ext cx="0" cy="0"/>
          <a:chOff x="0" y="0"/>
          <a:chExt cx="0" cy="0"/>
        </a:xfrm>
      </p:grpSpPr>
      <p:sp>
        <p:nvSpPr>
          <p:cNvPr id="37" name="Shape 37"/>
          <p:cNvSpPr txBox="1">
            <a:spLocks noGrp="1"/>
          </p:cNvSpPr>
          <p:nvPr>
            <p:ph type="ctrTitle"/>
          </p:nvPr>
        </p:nvSpPr>
        <p:spPr>
          <a:xfrm>
            <a:off x="685800" y="1773936"/>
            <a:ext cx="7772400" cy="733799"/>
          </a:xfrm>
          <a:prstGeom prst="rect">
            <a:avLst/>
          </a:prstGeom>
          <a:noFill/>
          <a:ln>
            <a:noFill/>
          </a:ln>
        </p:spPr>
        <p:txBody>
          <a:bodyPr lIns="91415" tIns="91415" rIns="91415" bIns="91415" anchor="b" anchorCtr="0"/>
          <a:lstStyle>
            <a:lvl1pPr marL="0" marR="0" lvl="0" indent="0" algn="ctr" rtl="0">
              <a:spcBef>
                <a:spcPts val="0"/>
              </a:spcBef>
              <a:buClr>
                <a:schemeClr val="lt1"/>
              </a:buClr>
              <a:buFont typeface="Lustria"/>
              <a:buNone/>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38" name="Shape 38"/>
          <p:cNvSpPr txBox="1">
            <a:spLocks noGrp="1"/>
          </p:cNvSpPr>
          <p:nvPr>
            <p:ph type="subTitle" idx="1"/>
          </p:nvPr>
        </p:nvSpPr>
        <p:spPr>
          <a:xfrm>
            <a:off x="685800" y="2514600"/>
            <a:ext cx="7772400" cy="658500"/>
          </a:xfrm>
          <a:prstGeom prst="rect">
            <a:avLst/>
          </a:prstGeom>
          <a:noFill/>
          <a:ln>
            <a:noFill/>
          </a:ln>
        </p:spPr>
        <p:txBody>
          <a:bodyPr lIns="91415" tIns="91415" rIns="91415" bIns="91415" anchor="t" anchorCtr="0"/>
          <a:lstStyle>
            <a:lvl1pPr marL="0" marR="0" lvl="0" indent="0" algn="ctr" rtl="0">
              <a:spcBef>
                <a:spcPts val="300"/>
              </a:spcBef>
              <a:buClr>
                <a:schemeClr val="lt1"/>
              </a:buClr>
              <a:buFont typeface="Lustria"/>
              <a:buNone/>
              <a:defRPr/>
            </a:lvl1pPr>
            <a:lvl2pPr marL="457154" marR="0" lvl="1" indent="0" algn="ctr" rtl="0">
              <a:spcBef>
                <a:spcPts val="600"/>
              </a:spcBef>
              <a:buClr>
                <a:schemeClr val="lt1"/>
              </a:buClr>
              <a:buFont typeface="Lustria"/>
              <a:buNone/>
              <a:defRPr/>
            </a:lvl2pPr>
            <a:lvl3pPr marL="914306" marR="0" lvl="2" indent="0" algn="ctr" rtl="0">
              <a:spcBef>
                <a:spcPts val="600"/>
              </a:spcBef>
              <a:buClr>
                <a:schemeClr val="lt1"/>
              </a:buClr>
              <a:buFont typeface="Lustria"/>
              <a:buNone/>
              <a:defRPr/>
            </a:lvl3pPr>
            <a:lvl4pPr marL="1371460" marR="0" lvl="3" indent="0" algn="ctr" rtl="0">
              <a:spcBef>
                <a:spcPts val="600"/>
              </a:spcBef>
              <a:buClr>
                <a:schemeClr val="lt1"/>
              </a:buClr>
              <a:buFont typeface="Lustria"/>
              <a:buNone/>
              <a:defRPr/>
            </a:lvl4pPr>
            <a:lvl5pPr marL="1828612" marR="0" lvl="4" indent="0" algn="ctr" rtl="0">
              <a:spcBef>
                <a:spcPts val="600"/>
              </a:spcBef>
              <a:buClr>
                <a:schemeClr val="lt1"/>
              </a:buClr>
              <a:buFont typeface="Lustria"/>
              <a:buNone/>
              <a:defRPr/>
            </a:lvl5pPr>
            <a:lvl6pPr marL="2285766" marR="0" lvl="5" indent="0" algn="ctr" rtl="0">
              <a:spcBef>
                <a:spcPts val="360"/>
              </a:spcBef>
              <a:buClr>
                <a:schemeClr val="lt1"/>
              </a:buClr>
              <a:buFont typeface="Lustria"/>
              <a:buNone/>
              <a:defRPr/>
            </a:lvl6pPr>
            <a:lvl7pPr marL="2742919" marR="0" lvl="6" indent="0" algn="ctr" rtl="0">
              <a:spcBef>
                <a:spcPts val="360"/>
              </a:spcBef>
              <a:buClr>
                <a:schemeClr val="lt1"/>
              </a:buClr>
              <a:buFont typeface="Lustria"/>
              <a:buNone/>
              <a:defRPr/>
            </a:lvl7pPr>
            <a:lvl8pPr marL="3200072" marR="0" lvl="7" indent="0" algn="ctr" rtl="0">
              <a:spcBef>
                <a:spcPts val="360"/>
              </a:spcBef>
              <a:buClr>
                <a:schemeClr val="lt1"/>
              </a:buClr>
              <a:buFont typeface="Lustria"/>
              <a:buNone/>
              <a:defRPr/>
            </a:lvl8pPr>
            <a:lvl9pPr marL="3657226" marR="0" lvl="8" indent="0" algn="ctr" rtl="0">
              <a:spcBef>
                <a:spcPts val="360"/>
              </a:spcBef>
              <a:buClr>
                <a:schemeClr val="lt1"/>
              </a:buClr>
              <a:buFont typeface="Lustria"/>
              <a:buNone/>
              <a:defRPr/>
            </a:lvl9pPr>
          </a:lstStyle>
          <a:p>
            <a:endParaRPr/>
          </a:p>
        </p:txBody>
      </p:sp>
      <p:sp>
        <p:nvSpPr>
          <p:cNvPr id="39" name="Shape 39"/>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40" name="Shape 40"/>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dirty="0"/>
          </a:p>
        </p:txBody>
      </p:sp>
      <p:sp>
        <p:nvSpPr>
          <p:cNvPr id="41" name="Shape 41"/>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spTree>
    <p:extLst>
      <p:ext uri="{BB962C8B-B14F-4D97-AF65-F5344CB8AC3E}">
        <p14:creationId xmlns:p14="http://schemas.microsoft.com/office/powerpoint/2010/main" val="4276449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Shape 55"/>
        <p:cNvGrpSpPr/>
        <p:nvPr/>
      </p:nvGrpSpPr>
      <p:grpSpPr>
        <a:xfrm>
          <a:off x="0" y="0"/>
          <a:ext cx="0" cy="0"/>
          <a:chOff x="0" y="0"/>
          <a:chExt cx="0" cy="0"/>
        </a:xfrm>
      </p:grpSpPr>
      <p:sp>
        <p:nvSpPr>
          <p:cNvPr id="56" name="Shape 56"/>
          <p:cNvSpPr txBox="1">
            <a:spLocks noGrp="1"/>
          </p:cNvSpPr>
          <p:nvPr>
            <p:ph type="title"/>
          </p:nvPr>
        </p:nvSpPr>
        <p:spPr>
          <a:xfrm>
            <a:off x="685800" y="742951"/>
            <a:ext cx="7770900" cy="1307399"/>
          </a:xfrm>
          <a:prstGeom prst="rect">
            <a:avLst/>
          </a:prstGeom>
          <a:noFill/>
          <a:ln>
            <a:noFill/>
          </a:ln>
        </p:spPr>
        <p:txBody>
          <a:bodyPr lIns="91415" tIns="91415" rIns="91415" bIns="91415" anchor="b" anchorCtr="0"/>
          <a:lstStyle>
            <a:lvl1pPr lvl="0" algn="ctr" rtl="0">
              <a:spcBef>
                <a:spcPts val="0"/>
              </a:spcBef>
              <a:buClr>
                <a:schemeClr val="lt1"/>
              </a:buClr>
              <a:buFont typeface="Lustria"/>
              <a:buNone/>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57" name="Shape 57"/>
          <p:cNvSpPr txBox="1">
            <a:spLocks noGrp="1"/>
          </p:cNvSpPr>
          <p:nvPr>
            <p:ph type="body" idx="1"/>
          </p:nvPr>
        </p:nvSpPr>
        <p:spPr>
          <a:xfrm>
            <a:off x="685800" y="2067485"/>
            <a:ext cx="7770900" cy="961499"/>
          </a:xfrm>
          <a:prstGeom prst="rect">
            <a:avLst/>
          </a:prstGeom>
          <a:noFill/>
          <a:ln>
            <a:noFill/>
          </a:ln>
        </p:spPr>
        <p:txBody>
          <a:bodyPr lIns="91415" tIns="91415" rIns="91415" bIns="91415" anchor="t" anchorCtr="0"/>
          <a:lstStyle>
            <a:lvl1pPr marL="0" lvl="0" indent="0" algn="ctr" rtl="0">
              <a:spcBef>
                <a:spcPts val="300"/>
              </a:spcBef>
              <a:buClr>
                <a:schemeClr val="lt1"/>
              </a:buClr>
              <a:buFont typeface="Lustria"/>
              <a:buNone/>
              <a:defRPr/>
            </a:lvl1pPr>
            <a:lvl2pPr marL="457154" lvl="1" indent="0" rtl="0">
              <a:spcBef>
                <a:spcPts val="0"/>
              </a:spcBef>
              <a:buClr>
                <a:schemeClr val="lt1"/>
              </a:buClr>
              <a:buFont typeface="Lustria"/>
              <a:buNone/>
              <a:defRPr/>
            </a:lvl2pPr>
            <a:lvl3pPr marL="914306" lvl="2" indent="0" rtl="0">
              <a:spcBef>
                <a:spcPts val="0"/>
              </a:spcBef>
              <a:buClr>
                <a:schemeClr val="lt1"/>
              </a:buClr>
              <a:buFont typeface="Lustria"/>
              <a:buNone/>
              <a:defRPr/>
            </a:lvl3pPr>
            <a:lvl4pPr marL="1371460" lvl="3" indent="0" rtl="0">
              <a:spcBef>
                <a:spcPts val="0"/>
              </a:spcBef>
              <a:buClr>
                <a:schemeClr val="lt1"/>
              </a:buClr>
              <a:buFont typeface="Lustria"/>
              <a:buNone/>
              <a:defRPr/>
            </a:lvl4pPr>
            <a:lvl5pPr marL="1828612" lvl="4" indent="0" rtl="0">
              <a:spcBef>
                <a:spcPts val="0"/>
              </a:spcBef>
              <a:buClr>
                <a:schemeClr val="lt1"/>
              </a:buClr>
              <a:buFont typeface="Lustria"/>
              <a:buNone/>
              <a:defRPr/>
            </a:lvl5pPr>
            <a:lvl6pPr marL="2285766" lvl="5" indent="0" rtl="0">
              <a:spcBef>
                <a:spcPts val="0"/>
              </a:spcBef>
              <a:buClr>
                <a:schemeClr val="lt1"/>
              </a:buClr>
              <a:buFont typeface="Lustria"/>
              <a:buNone/>
              <a:defRPr/>
            </a:lvl6pPr>
            <a:lvl7pPr marL="2742919" lvl="6" indent="0" rtl="0">
              <a:spcBef>
                <a:spcPts val="0"/>
              </a:spcBef>
              <a:buClr>
                <a:schemeClr val="lt1"/>
              </a:buClr>
              <a:buFont typeface="Lustria"/>
              <a:buNone/>
              <a:defRPr/>
            </a:lvl7pPr>
            <a:lvl8pPr marL="3200072" lvl="7" indent="0" rtl="0">
              <a:spcBef>
                <a:spcPts val="0"/>
              </a:spcBef>
              <a:buClr>
                <a:schemeClr val="lt1"/>
              </a:buClr>
              <a:buFont typeface="Lustria"/>
              <a:buNone/>
              <a:defRPr/>
            </a:lvl8pPr>
            <a:lvl9pPr marL="3657226" lvl="8" indent="0" rtl="0">
              <a:spcBef>
                <a:spcPts val="0"/>
              </a:spcBef>
              <a:buClr>
                <a:schemeClr val="lt1"/>
              </a:buClr>
              <a:buFont typeface="Lustria"/>
              <a:buNone/>
              <a:defRPr/>
            </a:lvl9pPr>
          </a:lstStyle>
          <a:p>
            <a:endParaRPr/>
          </a:p>
        </p:txBody>
      </p:sp>
      <p:sp>
        <p:nvSpPr>
          <p:cNvPr id="58" name="Shape 58"/>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59" name="Shape 59"/>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60" name="Shape 60"/>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spTree>
    <p:extLst>
      <p:ext uri="{BB962C8B-B14F-4D97-AF65-F5344CB8AC3E}">
        <p14:creationId xmlns:p14="http://schemas.microsoft.com/office/powerpoint/2010/main" val="83335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685800" y="90768"/>
            <a:ext cx="7770900" cy="1072499"/>
          </a:xfrm>
          <a:prstGeom prst="rect">
            <a:avLst/>
          </a:prstGeom>
          <a:noFill/>
          <a:ln>
            <a:noFill/>
          </a:ln>
        </p:spPr>
        <p:txBody>
          <a:bodyPr lIns="91415" tIns="91415" rIns="91415" bIns="91415" anchor="ctr" anchorCtr="0"/>
          <a:lstStyle>
            <a:lvl1pPr lvl="0" algn="ctr" rtl="0">
              <a:spcBef>
                <a:spcPts val="0"/>
              </a:spcBef>
              <a:buClr>
                <a:schemeClr val="lt1"/>
              </a:buClr>
              <a:buFont typeface="Lustria"/>
              <a:buNone/>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3" name="Shape 63"/>
          <p:cNvSpPr txBox="1">
            <a:spLocks noGrp="1"/>
          </p:cNvSpPr>
          <p:nvPr>
            <p:ph type="body" idx="1"/>
          </p:nvPr>
        </p:nvSpPr>
        <p:spPr>
          <a:xfrm>
            <a:off x="685801" y="1320404"/>
            <a:ext cx="3611999" cy="3274200"/>
          </a:xfrm>
          <a:prstGeom prst="rect">
            <a:avLst/>
          </a:prstGeom>
          <a:noFill/>
          <a:ln>
            <a:noFill/>
          </a:ln>
        </p:spPr>
        <p:txBody>
          <a:bodyPr lIns="91415" tIns="91415" rIns="91415" bIns="9141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marL="2398467" lvl="7" indent="-341277" rtl="0">
              <a:spcBef>
                <a:spcPts val="0"/>
              </a:spcBef>
              <a:defRPr/>
            </a:lvl8pPr>
            <a:lvl9pPr marL="2398467" lvl="8" indent="-341277" rtl="0">
              <a:spcBef>
                <a:spcPts val="0"/>
              </a:spcBef>
              <a:defRPr/>
            </a:lvl9pPr>
          </a:lstStyle>
          <a:p>
            <a:endParaRPr/>
          </a:p>
        </p:txBody>
      </p:sp>
      <p:sp>
        <p:nvSpPr>
          <p:cNvPr id="64" name="Shape 64"/>
          <p:cNvSpPr txBox="1">
            <a:spLocks noGrp="1"/>
          </p:cNvSpPr>
          <p:nvPr>
            <p:ph type="body" idx="2"/>
          </p:nvPr>
        </p:nvSpPr>
        <p:spPr>
          <a:xfrm>
            <a:off x="4844733" y="1320404"/>
            <a:ext cx="3611999" cy="3274200"/>
          </a:xfrm>
          <a:prstGeom prst="rect">
            <a:avLst/>
          </a:prstGeom>
          <a:noFill/>
          <a:ln>
            <a:noFill/>
          </a:ln>
        </p:spPr>
        <p:txBody>
          <a:bodyPr lIns="91415" tIns="91415" rIns="91415" bIns="9141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marL="2398467" lvl="7" indent="-341277" rtl="0">
              <a:spcBef>
                <a:spcPts val="0"/>
              </a:spcBef>
              <a:defRPr/>
            </a:lvl8pPr>
            <a:lvl9pPr marL="2398467" lvl="8" indent="-341277" rtl="0">
              <a:spcBef>
                <a:spcPts val="0"/>
              </a:spcBef>
              <a:defRPr/>
            </a:lvl9pPr>
          </a:lstStyle>
          <a:p>
            <a:endParaRPr/>
          </a:p>
        </p:txBody>
      </p:sp>
      <p:sp>
        <p:nvSpPr>
          <p:cNvPr id="65" name="Shape 65"/>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66" name="Shape 66"/>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67" name="Shape 67"/>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spTree>
    <p:extLst>
      <p:ext uri="{BB962C8B-B14F-4D97-AF65-F5344CB8AC3E}">
        <p14:creationId xmlns:p14="http://schemas.microsoft.com/office/powerpoint/2010/main" val="2681748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90768"/>
            <a:ext cx="7770900" cy="1072499"/>
          </a:xfrm>
          <a:prstGeom prst="rect">
            <a:avLst/>
          </a:prstGeom>
          <a:noFill/>
          <a:ln>
            <a:noFill/>
          </a:ln>
        </p:spPr>
        <p:txBody>
          <a:bodyPr lIns="91415" tIns="91415" rIns="91415" bIns="9141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0" name="Shape 70"/>
          <p:cNvSpPr txBox="1">
            <a:spLocks noGrp="1"/>
          </p:cNvSpPr>
          <p:nvPr>
            <p:ph type="body" idx="1"/>
          </p:nvPr>
        </p:nvSpPr>
        <p:spPr>
          <a:xfrm>
            <a:off x="685801" y="1163170"/>
            <a:ext cx="3611999" cy="460500"/>
          </a:xfrm>
          <a:prstGeom prst="rect">
            <a:avLst/>
          </a:prstGeom>
          <a:noFill/>
          <a:ln>
            <a:noFill/>
          </a:ln>
        </p:spPr>
        <p:txBody>
          <a:bodyPr lIns="91415" tIns="91415" rIns="91415" bIns="91415" anchor="b" anchorCtr="0"/>
          <a:lstStyle>
            <a:lvl1pPr marL="0" lvl="0" indent="0" algn="ctr" rtl="0">
              <a:spcBef>
                <a:spcPts val="0"/>
              </a:spcBef>
              <a:buFont typeface="Lustria"/>
              <a:buNone/>
              <a:defRPr/>
            </a:lvl1pPr>
            <a:lvl2pPr marL="457154" lvl="1" indent="0" rtl="0">
              <a:spcBef>
                <a:spcPts val="0"/>
              </a:spcBef>
              <a:buFont typeface="Lustria"/>
              <a:buNone/>
              <a:defRPr/>
            </a:lvl2pPr>
            <a:lvl3pPr marL="914306" lvl="2" indent="0" rtl="0">
              <a:spcBef>
                <a:spcPts val="0"/>
              </a:spcBef>
              <a:buFont typeface="Lustria"/>
              <a:buNone/>
              <a:defRPr/>
            </a:lvl3pPr>
            <a:lvl4pPr marL="1371460" lvl="3" indent="0" rtl="0">
              <a:spcBef>
                <a:spcPts val="0"/>
              </a:spcBef>
              <a:buFont typeface="Lustria"/>
              <a:buNone/>
              <a:defRPr/>
            </a:lvl4pPr>
            <a:lvl5pPr marL="1828612" lvl="4" indent="0" rtl="0">
              <a:spcBef>
                <a:spcPts val="0"/>
              </a:spcBef>
              <a:buFont typeface="Lustria"/>
              <a:buNone/>
              <a:defRPr/>
            </a:lvl5pPr>
            <a:lvl6pPr marL="2285766" lvl="5" indent="0" rtl="0">
              <a:spcBef>
                <a:spcPts val="0"/>
              </a:spcBef>
              <a:buFont typeface="Lustria"/>
              <a:buNone/>
              <a:defRPr/>
            </a:lvl6pPr>
            <a:lvl7pPr marL="2742919" lvl="6" indent="0" rtl="0">
              <a:spcBef>
                <a:spcPts val="0"/>
              </a:spcBef>
              <a:buFont typeface="Lustria"/>
              <a:buNone/>
              <a:defRPr/>
            </a:lvl7pPr>
            <a:lvl8pPr marL="3200072" lvl="7" indent="0" rtl="0">
              <a:spcBef>
                <a:spcPts val="0"/>
              </a:spcBef>
              <a:buFont typeface="Lustria"/>
              <a:buNone/>
              <a:defRPr/>
            </a:lvl8pPr>
            <a:lvl9pPr marL="3657226" lvl="8" indent="0" rtl="0">
              <a:spcBef>
                <a:spcPts val="0"/>
              </a:spcBef>
              <a:buFont typeface="Lustria"/>
              <a:buNone/>
              <a:defRPr/>
            </a:lvl9pPr>
          </a:lstStyle>
          <a:p>
            <a:endParaRPr/>
          </a:p>
        </p:txBody>
      </p:sp>
      <p:sp>
        <p:nvSpPr>
          <p:cNvPr id="71" name="Shape 71"/>
          <p:cNvSpPr txBox="1">
            <a:spLocks noGrp="1"/>
          </p:cNvSpPr>
          <p:nvPr>
            <p:ph type="body" idx="2"/>
          </p:nvPr>
        </p:nvSpPr>
        <p:spPr>
          <a:xfrm>
            <a:off x="685801" y="1828801"/>
            <a:ext cx="3611999" cy="2765699"/>
          </a:xfrm>
          <a:prstGeom prst="rect">
            <a:avLst/>
          </a:prstGeom>
          <a:noFill/>
          <a:ln>
            <a:noFill/>
          </a:ln>
        </p:spPr>
        <p:txBody>
          <a:bodyPr lIns="91415" tIns="91415" rIns="91415" bIns="9141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marL="2398467" lvl="7" indent="-341277" rtl="0">
              <a:spcBef>
                <a:spcPts val="0"/>
              </a:spcBef>
              <a:defRPr/>
            </a:lvl8pPr>
            <a:lvl9pPr marL="2398467" lvl="8" indent="-341277" rtl="0">
              <a:spcBef>
                <a:spcPts val="0"/>
              </a:spcBef>
              <a:defRPr/>
            </a:lvl9pPr>
          </a:lstStyle>
          <a:p>
            <a:endParaRPr/>
          </a:p>
        </p:txBody>
      </p:sp>
      <p:sp>
        <p:nvSpPr>
          <p:cNvPr id="72" name="Shape 72"/>
          <p:cNvSpPr txBox="1">
            <a:spLocks noGrp="1"/>
          </p:cNvSpPr>
          <p:nvPr>
            <p:ph type="body" idx="3"/>
          </p:nvPr>
        </p:nvSpPr>
        <p:spPr>
          <a:xfrm>
            <a:off x="4845527" y="1163170"/>
            <a:ext cx="3611999" cy="460500"/>
          </a:xfrm>
          <a:prstGeom prst="rect">
            <a:avLst/>
          </a:prstGeom>
          <a:noFill/>
          <a:ln>
            <a:noFill/>
          </a:ln>
        </p:spPr>
        <p:txBody>
          <a:bodyPr lIns="91415" tIns="91415" rIns="91415" bIns="91415" anchor="b" anchorCtr="0"/>
          <a:lstStyle>
            <a:lvl1pPr marL="0" lvl="0" indent="0" algn="ctr" rtl="0">
              <a:spcBef>
                <a:spcPts val="0"/>
              </a:spcBef>
              <a:buFont typeface="Lustria"/>
              <a:buNone/>
              <a:defRPr/>
            </a:lvl1pPr>
            <a:lvl2pPr marL="457154" lvl="1" indent="0" rtl="0">
              <a:spcBef>
                <a:spcPts val="0"/>
              </a:spcBef>
              <a:buFont typeface="Lustria"/>
              <a:buNone/>
              <a:defRPr/>
            </a:lvl2pPr>
            <a:lvl3pPr marL="914306" lvl="2" indent="0" rtl="0">
              <a:spcBef>
                <a:spcPts val="0"/>
              </a:spcBef>
              <a:buFont typeface="Lustria"/>
              <a:buNone/>
              <a:defRPr/>
            </a:lvl3pPr>
            <a:lvl4pPr marL="1371460" lvl="3" indent="0" rtl="0">
              <a:spcBef>
                <a:spcPts val="0"/>
              </a:spcBef>
              <a:buFont typeface="Lustria"/>
              <a:buNone/>
              <a:defRPr/>
            </a:lvl4pPr>
            <a:lvl5pPr marL="1828612" lvl="4" indent="0" rtl="0">
              <a:spcBef>
                <a:spcPts val="0"/>
              </a:spcBef>
              <a:buFont typeface="Lustria"/>
              <a:buNone/>
              <a:defRPr/>
            </a:lvl5pPr>
            <a:lvl6pPr marL="2285766" lvl="5" indent="0" rtl="0">
              <a:spcBef>
                <a:spcPts val="0"/>
              </a:spcBef>
              <a:buFont typeface="Lustria"/>
              <a:buNone/>
              <a:defRPr/>
            </a:lvl6pPr>
            <a:lvl7pPr marL="2742919" lvl="6" indent="0" rtl="0">
              <a:spcBef>
                <a:spcPts val="0"/>
              </a:spcBef>
              <a:buFont typeface="Lustria"/>
              <a:buNone/>
              <a:defRPr/>
            </a:lvl7pPr>
            <a:lvl8pPr marL="3200072" lvl="7" indent="0" rtl="0">
              <a:spcBef>
                <a:spcPts val="0"/>
              </a:spcBef>
              <a:buFont typeface="Lustria"/>
              <a:buNone/>
              <a:defRPr/>
            </a:lvl8pPr>
            <a:lvl9pPr marL="3657226" lvl="8" indent="0" rtl="0">
              <a:spcBef>
                <a:spcPts val="0"/>
              </a:spcBef>
              <a:buFont typeface="Lustria"/>
              <a:buNone/>
              <a:defRPr/>
            </a:lvl9pPr>
          </a:lstStyle>
          <a:p>
            <a:endParaRPr/>
          </a:p>
        </p:txBody>
      </p:sp>
      <p:sp>
        <p:nvSpPr>
          <p:cNvPr id="73" name="Shape 73"/>
          <p:cNvSpPr txBox="1">
            <a:spLocks noGrp="1"/>
          </p:cNvSpPr>
          <p:nvPr>
            <p:ph type="body" idx="4"/>
          </p:nvPr>
        </p:nvSpPr>
        <p:spPr>
          <a:xfrm>
            <a:off x="4845527" y="1828801"/>
            <a:ext cx="3611999" cy="2765699"/>
          </a:xfrm>
          <a:prstGeom prst="rect">
            <a:avLst/>
          </a:prstGeom>
          <a:noFill/>
          <a:ln>
            <a:noFill/>
          </a:ln>
        </p:spPr>
        <p:txBody>
          <a:bodyPr lIns="91415" tIns="91415" rIns="91415" bIns="9141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marL="2398467" lvl="7" indent="-341277" rtl="0">
              <a:spcBef>
                <a:spcPts val="0"/>
              </a:spcBef>
              <a:defRPr/>
            </a:lvl8pPr>
            <a:lvl9pPr marL="2398467" lvl="8" indent="-341277" rtl="0">
              <a:spcBef>
                <a:spcPts val="0"/>
              </a:spcBef>
              <a:defRPr/>
            </a:lvl9pPr>
          </a:lstStyle>
          <a:p>
            <a:endParaRPr/>
          </a:p>
        </p:txBody>
      </p:sp>
      <p:sp>
        <p:nvSpPr>
          <p:cNvPr id="74" name="Shape 74"/>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75" name="Shape 75"/>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76" name="Shape 76"/>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cxnSp>
        <p:nvCxnSpPr>
          <p:cNvPr id="77" name="Shape 77"/>
          <p:cNvCxnSpPr/>
          <p:nvPr/>
        </p:nvCxnSpPr>
        <p:spPr>
          <a:xfrm>
            <a:off x="786204" y="1643902"/>
            <a:ext cx="3429000" cy="1199"/>
          </a:xfrm>
          <a:prstGeom prst="straightConnector1">
            <a:avLst/>
          </a:prstGeom>
          <a:noFill/>
          <a:ln w="9525" cap="flat" cmpd="sng">
            <a:solidFill>
              <a:srgbClr val="FFFFFF">
                <a:alpha val="40000"/>
              </a:srgbClr>
            </a:solidFill>
            <a:prstDash val="solid"/>
            <a:round/>
            <a:headEnd type="none" w="med" len="med"/>
            <a:tailEnd type="none" w="med" len="med"/>
          </a:ln>
        </p:spPr>
      </p:cxnSp>
      <p:cxnSp>
        <p:nvCxnSpPr>
          <p:cNvPr id="78" name="Shape 78"/>
          <p:cNvCxnSpPr/>
          <p:nvPr/>
        </p:nvCxnSpPr>
        <p:spPr>
          <a:xfrm>
            <a:off x="4936966" y="1643902"/>
            <a:ext cx="3429000" cy="1199"/>
          </a:xfrm>
          <a:prstGeom prst="straightConnector1">
            <a:avLst/>
          </a:prstGeom>
          <a:noFill/>
          <a:ln w="9525" cap="flat" cmpd="sng">
            <a:solidFill>
              <a:srgbClr val="FFFFFF">
                <a:alpha val="40000"/>
              </a:srgbClr>
            </a:solidFill>
            <a:prstDash val="solid"/>
            <a:round/>
            <a:headEnd type="none" w="med" len="med"/>
            <a:tailEnd type="none" w="med" len="med"/>
          </a:ln>
        </p:spPr>
      </p:cxnSp>
    </p:spTree>
    <p:extLst>
      <p:ext uri="{BB962C8B-B14F-4D97-AF65-F5344CB8AC3E}">
        <p14:creationId xmlns:p14="http://schemas.microsoft.com/office/powerpoint/2010/main" val="2971663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658904" y="728663"/>
            <a:ext cx="3657600" cy="871499"/>
          </a:xfrm>
          <a:prstGeom prst="rect">
            <a:avLst/>
          </a:prstGeom>
          <a:noFill/>
          <a:ln>
            <a:noFill/>
          </a:ln>
        </p:spPr>
        <p:txBody>
          <a:bodyPr lIns="91415" tIns="91415" rIns="91415" bIns="91415" anchor="b"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0" name="Shape 90"/>
          <p:cNvSpPr txBox="1">
            <a:spLocks noGrp="1"/>
          </p:cNvSpPr>
          <p:nvPr>
            <p:ph type="body" idx="1"/>
          </p:nvPr>
        </p:nvSpPr>
        <p:spPr>
          <a:xfrm>
            <a:off x="4800600" y="342902"/>
            <a:ext cx="3657600" cy="4251599"/>
          </a:xfrm>
          <a:prstGeom prst="rect">
            <a:avLst/>
          </a:prstGeom>
          <a:noFill/>
          <a:ln>
            <a:noFill/>
          </a:ln>
        </p:spPr>
        <p:txBody>
          <a:bodyPr lIns="91415" tIns="91415" rIns="91415" bIns="9141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marL="2398467" lvl="7" indent="-341277" rtl="0">
              <a:spcBef>
                <a:spcPts val="0"/>
              </a:spcBef>
              <a:defRPr/>
            </a:lvl8pPr>
            <a:lvl9pPr marL="2398467" lvl="8" indent="-341277" rtl="0">
              <a:spcBef>
                <a:spcPts val="0"/>
              </a:spcBef>
              <a:defRPr/>
            </a:lvl9pPr>
          </a:lstStyle>
          <a:p>
            <a:endParaRPr/>
          </a:p>
        </p:txBody>
      </p:sp>
      <p:sp>
        <p:nvSpPr>
          <p:cNvPr id="91" name="Shape 91"/>
          <p:cNvSpPr txBox="1">
            <a:spLocks noGrp="1"/>
          </p:cNvSpPr>
          <p:nvPr>
            <p:ph type="body" idx="2"/>
          </p:nvPr>
        </p:nvSpPr>
        <p:spPr>
          <a:xfrm>
            <a:off x="658904" y="1600201"/>
            <a:ext cx="3657600" cy="2685899"/>
          </a:xfrm>
          <a:prstGeom prst="rect">
            <a:avLst/>
          </a:prstGeom>
          <a:noFill/>
          <a:ln>
            <a:noFill/>
          </a:ln>
        </p:spPr>
        <p:txBody>
          <a:bodyPr lIns="91415" tIns="91415" rIns="91415" bIns="91415" anchor="t" anchorCtr="0"/>
          <a:lstStyle>
            <a:lvl1pPr marL="0" lvl="0" indent="0" rtl="0">
              <a:spcBef>
                <a:spcPts val="1000"/>
              </a:spcBef>
              <a:buFont typeface="Lustria"/>
              <a:buNone/>
              <a:defRPr/>
            </a:lvl1pPr>
            <a:lvl2pPr marL="457154" lvl="1" indent="0" rtl="0">
              <a:spcBef>
                <a:spcPts val="0"/>
              </a:spcBef>
              <a:buFont typeface="Lustria"/>
              <a:buNone/>
              <a:defRPr/>
            </a:lvl2pPr>
            <a:lvl3pPr marL="914306" lvl="2" indent="0" rtl="0">
              <a:spcBef>
                <a:spcPts val="0"/>
              </a:spcBef>
              <a:buFont typeface="Lustria"/>
              <a:buNone/>
              <a:defRPr/>
            </a:lvl3pPr>
            <a:lvl4pPr marL="1371460" lvl="3" indent="0" rtl="0">
              <a:spcBef>
                <a:spcPts val="0"/>
              </a:spcBef>
              <a:buFont typeface="Lustria"/>
              <a:buNone/>
              <a:defRPr/>
            </a:lvl4pPr>
            <a:lvl5pPr marL="1828612" lvl="4" indent="0" rtl="0">
              <a:spcBef>
                <a:spcPts val="0"/>
              </a:spcBef>
              <a:buFont typeface="Lustria"/>
              <a:buNone/>
              <a:defRPr/>
            </a:lvl5pPr>
            <a:lvl6pPr marL="2285766" lvl="5" indent="0" rtl="0">
              <a:spcBef>
                <a:spcPts val="0"/>
              </a:spcBef>
              <a:buFont typeface="Lustria"/>
              <a:buNone/>
              <a:defRPr/>
            </a:lvl6pPr>
            <a:lvl7pPr marL="2742919" lvl="6" indent="0" rtl="0">
              <a:spcBef>
                <a:spcPts val="0"/>
              </a:spcBef>
              <a:buFont typeface="Lustria"/>
              <a:buNone/>
              <a:defRPr/>
            </a:lvl7pPr>
            <a:lvl8pPr marL="3200072" lvl="7" indent="0" rtl="0">
              <a:spcBef>
                <a:spcPts val="0"/>
              </a:spcBef>
              <a:buFont typeface="Lustria"/>
              <a:buNone/>
              <a:defRPr/>
            </a:lvl8pPr>
            <a:lvl9pPr marL="3657226" lvl="8" indent="0" rtl="0">
              <a:spcBef>
                <a:spcPts val="0"/>
              </a:spcBef>
              <a:buFont typeface="Lustria"/>
              <a:buNone/>
              <a:defRPr/>
            </a:lvl9pPr>
          </a:lstStyle>
          <a:p>
            <a:endParaRPr/>
          </a:p>
        </p:txBody>
      </p:sp>
      <p:sp>
        <p:nvSpPr>
          <p:cNvPr id="92" name="Shape 92"/>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93" name="Shape 93"/>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94" name="Shape 94"/>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spTree>
    <p:extLst>
      <p:ext uri="{BB962C8B-B14F-4D97-AF65-F5344CB8AC3E}">
        <p14:creationId xmlns:p14="http://schemas.microsoft.com/office/powerpoint/2010/main" val="3494748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4805082" y="726948"/>
            <a:ext cx="3657600" cy="870900"/>
          </a:xfrm>
          <a:prstGeom prst="rect">
            <a:avLst/>
          </a:prstGeom>
          <a:noFill/>
          <a:ln>
            <a:noFill/>
          </a:ln>
        </p:spPr>
        <p:txBody>
          <a:bodyPr lIns="91415" tIns="91415" rIns="91415" bIns="91415" anchor="b" anchorCtr="0"/>
          <a:lstStyle>
            <a:lvl1pPr lvl="0" algn="l"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7" name="Shape 97"/>
          <p:cNvSpPr>
            <a:spLocks noGrp="1"/>
          </p:cNvSpPr>
          <p:nvPr>
            <p:ph type="pic" idx="2"/>
          </p:nvPr>
        </p:nvSpPr>
        <p:spPr>
          <a:xfrm>
            <a:off x="663387" y="383240"/>
            <a:ext cx="3657600" cy="4165199"/>
          </a:xfrm>
          <a:prstGeom prst="rect">
            <a:avLst/>
          </a:prstGeom>
          <a:solidFill>
            <a:srgbClr val="3F3F3F"/>
          </a:solidFill>
          <a:ln w="88900" cap="flat" cmpd="sng">
            <a:solidFill>
              <a:schemeClr val="lt1"/>
            </a:solidFill>
            <a:prstDash val="solid"/>
            <a:miter/>
            <a:headEnd type="none" w="med" len="med"/>
            <a:tailEnd type="none" w="med" len="med"/>
          </a:ln>
        </p:spPr>
      </p:sp>
      <p:sp>
        <p:nvSpPr>
          <p:cNvPr id="98" name="Shape 98"/>
          <p:cNvSpPr txBox="1">
            <a:spLocks noGrp="1"/>
          </p:cNvSpPr>
          <p:nvPr>
            <p:ph type="body" idx="1"/>
          </p:nvPr>
        </p:nvSpPr>
        <p:spPr>
          <a:xfrm>
            <a:off x="4799853" y="1597913"/>
            <a:ext cx="3657600" cy="2688299"/>
          </a:xfrm>
          <a:prstGeom prst="rect">
            <a:avLst/>
          </a:prstGeom>
          <a:noFill/>
          <a:ln>
            <a:noFill/>
          </a:ln>
        </p:spPr>
        <p:txBody>
          <a:bodyPr lIns="91415" tIns="91415" rIns="91415" bIns="91415" anchor="t" anchorCtr="0"/>
          <a:lstStyle>
            <a:lvl1pPr marL="0" lvl="0" indent="0" rtl="0">
              <a:spcBef>
                <a:spcPts val="1000"/>
              </a:spcBef>
              <a:buClr>
                <a:schemeClr val="lt1"/>
              </a:buClr>
              <a:buFont typeface="Lustria"/>
              <a:buNone/>
              <a:defRPr/>
            </a:lvl1pPr>
            <a:lvl2pPr marL="457154" lvl="1" indent="0" rtl="0">
              <a:spcBef>
                <a:spcPts val="0"/>
              </a:spcBef>
              <a:buFont typeface="Lustria"/>
              <a:buNone/>
              <a:defRPr/>
            </a:lvl2pPr>
            <a:lvl3pPr marL="914306" lvl="2" indent="0" rtl="0">
              <a:spcBef>
                <a:spcPts val="0"/>
              </a:spcBef>
              <a:buFont typeface="Lustria"/>
              <a:buNone/>
              <a:defRPr/>
            </a:lvl3pPr>
            <a:lvl4pPr marL="1371460" lvl="3" indent="0" rtl="0">
              <a:spcBef>
                <a:spcPts val="0"/>
              </a:spcBef>
              <a:buFont typeface="Lustria"/>
              <a:buNone/>
              <a:defRPr/>
            </a:lvl4pPr>
            <a:lvl5pPr marL="1828612" lvl="4" indent="0" rtl="0">
              <a:spcBef>
                <a:spcPts val="0"/>
              </a:spcBef>
              <a:buFont typeface="Lustria"/>
              <a:buNone/>
              <a:defRPr/>
            </a:lvl5pPr>
            <a:lvl6pPr marL="2285766" lvl="5" indent="0" rtl="0">
              <a:spcBef>
                <a:spcPts val="0"/>
              </a:spcBef>
              <a:buFont typeface="Lustria"/>
              <a:buNone/>
              <a:defRPr/>
            </a:lvl6pPr>
            <a:lvl7pPr marL="2742919" lvl="6" indent="0" rtl="0">
              <a:spcBef>
                <a:spcPts val="0"/>
              </a:spcBef>
              <a:buFont typeface="Lustria"/>
              <a:buNone/>
              <a:defRPr/>
            </a:lvl7pPr>
            <a:lvl8pPr marL="3200072" lvl="7" indent="0" rtl="0">
              <a:spcBef>
                <a:spcPts val="0"/>
              </a:spcBef>
              <a:buFont typeface="Lustria"/>
              <a:buNone/>
              <a:defRPr/>
            </a:lvl8pPr>
            <a:lvl9pPr marL="3657226" lvl="8" indent="0" rtl="0">
              <a:spcBef>
                <a:spcPts val="0"/>
              </a:spcBef>
              <a:buFont typeface="Lustria"/>
              <a:buNone/>
              <a:defRPr/>
            </a:lvl9pPr>
          </a:lstStyle>
          <a:p>
            <a:endParaRPr/>
          </a:p>
        </p:txBody>
      </p:sp>
      <p:sp>
        <p:nvSpPr>
          <p:cNvPr id="99" name="Shape 99"/>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00" name="Shape 100"/>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01" name="Shape 101"/>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spTree>
    <p:extLst>
      <p:ext uri="{BB962C8B-B14F-4D97-AF65-F5344CB8AC3E}">
        <p14:creationId xmlns:p14="http://schemas.microsoft.com/office/powerpoint/2010/main" val="1540956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685801" y="3113533"/>
            <a:ext cx="7776899" cy="761099"/>
          </a:xfrm>
          <a:prstGeom prst="rect">
            <a:avLst/>
          </a:prstGeom>
          <a:noFill/>
          <a:ln>
            <a:noFill/>
          </a:ln>
        </p:spPr>
        <p:txBody>
          <a:bodyPr lIns="91415" tIns="91415" rIns="91415" bIns="91415" anchor="b" anchorCtr="0"/>
          <a:lstStyle>
            <a:lvl1pPr lvl="0" algn="ctr"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04" name="Shape 104"/>
          <p:cNvSpPr>
            <a:spLocks noGrp="1"/>
          </p:cNvSpPr>
          <p:nvPr>
            <p:ph type="pic" idx="2"/>
          </p:nvPr>
        </p:nvSpPr>
        <p:spPr>
          <a:xfrm>
            <a:off x="1828801" y="342900"/>
            <a:ext cx="5486399" cy="2733000"/>
          </a:xfrm>
          <a:prstGeom prst="rect">
            <a:avLst/>
          </a:prstGeom>
          <a:solidFill>
            <a:srgbClr val="3F3F3F"/>
          </a:solidFill>
          <a:ln w="88900" cap="flat" cmpd="sng">
            <a:solidFill>
              <a:schemeClr val="lt1"/>
            </a:solidFill>
            <a:prstDash val="solid"/>
            <a:miter/>
            <a:headEnd type="none" w="med" len="med"/>
            <a:tailEnd type="none" w="med" len="med"/>
          </a:ln>
        </p:spPr>
      </p:sp>
      <p:sp>
        <p:nvSpPr>
          <p:cNvPr id="105" name="Shape 105"/>
          <p:cNvSpPr txBox="1">
            <a:spLocks noGrp="1"/>
          </p:cNvSpPr>
          <p:nvPr>
            <p:ph type="body" idx="1"/>
          </p:nvPr>
        </p:nvSpPr>
        <p:spPr>
          <a:xfrm>
            <a:off x="680571" y="3886201"/>
            <a:ext cx="7776899" cy="712799"/>
          </a:xfrm>
          <a:prstGeom prst="rect">
            <a:avLst/>
          </a:prstGeom>
          <a:noFill/>
          <a:ln>
            <a:noFill/>
          </a:ln>
        </p:spPr>
        <p:txBody>
          <a:bodyPr lIns="91415" tIns="91415" rIns="91415" bIns="91415" anchor="t" anchorCtr="0"/>
          <a:lstStyle>
            <a:lvl1pPr marL="0" lvl="0" indent="0" algn="ctr" rtl="0">
              <a:spcBef>
                <a:spcPts val="300"/>
              </a:spcBef>
              <a:buClr>
                <a:schemeClr val="lt1"/>
              </a:buClr>
              <a:buFont typeface="Lustria"/>
              <a:buNone/>
              <a:defRPr/>
            </a:lvl1pPr>
            <a:lvl2pPr marL="457154" lvl="1" indent="0" rtl="0">
              <a:spcBef>
                <a:spcPts val="0"/>
              </a:spcBef>
              <a:buFont typeface="Lustria"/>
              <a:buNone/>
              <a:defRPr/>
            </a:lvl2pPr>
            <a:lvl3pPr marL="914306" lvl="2" indent="0" rtl="0">
              <a:spcBef>
                <a:spcPts val="0"/>
              </a:spcBef>
              <a:buFont typeface="Lustria"/>
              <a:buNone/>
              <a:defRPr/>
            </a:lvl3pPr>
            <a:lvl4pPr marL="1371460" lvl="3" indent="0" rtl="0">
              <a:spcBef>
                <a:spcPts val="0"/>
              </a:spcBef>
              <a:buFont typeface="Lustria"/>
              <a:buNone/>
              <a:defRPr/>
            </a:lvl4pPr>
            <a:lvl5pPr marL="1828612" lvl="4" indent="0" rtl="0">
              <a:spcBef>
                <a:spcPts val="0"/>
              </a:spcBef>
              <a:buFont typeface="Lustria"/>
              <a:buNone/>
              <a:defRPr/>
            </a:lvl5pPr>
            <a:lvl6pPr marL="2285766" lvl="5" indent="0" rtl="0">
              <a:spcBef>
                <a:spcPts val="0"/>
              </a:spcBef>
              <a:buFont typeface="Lustria"/>
              <a:buNone/>
              <a:defRPr/>
            </a:lvl6pPr>
            <a:lvl7pPr marL="2742919" lvl="6" indent="0" rtl="0">
              <a:spcBef>
                <a:spcPts val="0"/>
              </a:spcBef>
              <a:buFont typeface="Lustria"/>
              <a:buNone/>
              <a:defRPr/>
            </a:lvl7pPr>
            <a:lvl8pPr marL="3200072" lvl="7" indent="0" rtl="0">
              <a:spcBef>
                <a:spcPts val="0"/>
              </a:spcBef>
              <a:buFont typeface="Lustria"/>
              <a:buNone/>
              <a:defRPr/>
            </a:lvl8pPr>
            <a:lvl9pPr marL="3657226" lvl="8" indent="0" rtl="0">
              <a:spcBef>
                <a:spcPts val="0"/>
              </a:spcBef>
              <a:buFont typeface="Lustria"/>
              <a:buNone/>
              <a:defRPr/>
            </a:lvl9pPr>
          </a:lstStyle>
          <a:p>
            <a:endParaRPr/>
          </a:p>
        </p:txBody>
      </p:sp>
      <p:sp>
        <p:nvSpPr>
          <p:cNvPr id="106" name="Shape 106"/>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07" name="Shape 107"/>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08" name="Shape 108"/>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spTree>
    <p:extLst>
      <p:ext uri="{BB962C8B-B14F-4D97-AF65-F5344CB8AC3E}">
        <p14:creationId xmlns:p14="http://schemas.microsoft.com/office/powerpoint/2010/main" val="1337776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toryboar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685801" y="3116356"/>
            <a:ext cx="7776899" cy="759900"/>
          </a:xfrm>
          <a:prstGeom prst="rect">
            <a:avLst/>
          </a:prstGeom>
          <a:noFill/>
          <a:ln>
            <a:noFill/>
          </a:ln>
        </p:spPr>
        <p:txBody>
          <a:bodyPr lIns="91415" tIns="91415" rIns="91415" bIns="91415" anchor="b" anchorCtr="0"/>
          <a:lstStyle>
            <a:lvl1pPr lvl="0" algn="ctr"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11" name="Shape 111"/>
          <p:cNvSpPr>
            <a:spLocks noGrp="1"/>
          </p:cNvSpPr>
          <p:nvPr>
            <p:ph type="pic" idx="2"/>
          </p:nvPr>
        </p:nvSpPr>
        <p:spPr>
          <a:xfrm>
            <a:off x="685801" y="342900"/>
            <a:ext cx="2331599" cy="1234500"/>
          </a:xfrm>
          <a:prstGeom prst="rect">
            <a:avLst/>
          </a:prstGeom>
          <a:solidFill>
            <a:srgbClr val="3F3F3F"/>
          </a:solidFill>
          <a:ln w="88900" cap="flat" cmpd="sng">
            <a:solidFill>
              <a:schemeClr val="lt1"/>
            </a:solidFill>
            <a:prstDash val="solid"/>
            <a:miter/>
            <a:headEnd type="none" w="med" len="med"/>
            <a:tailEnd type="none" w="med" len="med"/>
          </a:ln>
        </p:spPr>
      </p:sp>
      <p:sp>
        <p:nvSpPr>
          <p:cNvPr id="112" name="Shape 112"/>
          <p:cNvSpPr txBox="1">
            <a:spLocks noGrp="1"/>
          </p:cNvSpPr>
          <p:nvPr>
            <p:ph type="body" idx="1"/>
          </p:nvPr>
        </p:nvSpPr>
        <p:spPr>
          <a:xfrm>
            <a:off x="680571" y="3886201"/>
            <a:ext cx="7776899" cy="712799"/>
          </a:xfrm>
          <a:prstGeom prst="rect">
            <a:avLst/>
          </a:prstGeom>
          <a:noFill/>
          <a:ln>
            <a:noFill/>
          </a:ln>
        </p:spPr>
        <p:txBody>
          <a:bodyPr lIns="91415" tIns="91415" rIns="91415" bIns="91415" anchor="t" anchorCtr="0"/>
          <a:lstStyle>
            <a:lvl1pPr marL="0" lvl="0" indent="0" algn="ctr" rtl="0">
              <a:spcBef>
                <a:spcPts val="300"/>
              </a:spcBef>
              <a:buClr>
                <a:schemeClr val="lt1"/>
              </a:buClr>
              <a:buFont typeface="Lustria"/>
              <a:buNone/>
              <a:defRPr/>
            </a:lvl1pPr>
            <a:lvl2pPr marL="457154" lvl="1" indent="0" rtl="0">
              <a:spcBef>
                <a:spcPts val="0"/>
              </a:spcBef>
              <a:buFont typeface="Lustria"/>
              <a:buNone/>
              <a:defRPr/>
            </a:lvl2pPr>
            <a:lvl3pPr marL="914306" lvl="2" indent="0" rtl="0">
              <a:spcBef>
                <a:spcPts val="0"/>
              </a:spcBef>
              <a:buFont typeface="Lustria"/>
              <a:buNone/>
              <a:defRPr/>
            </a:lvl3pPr>
            <a:lvl4pPr marL="1371460" lvl="3" indent="0" rtl="0">
              <a:spcBef>
                <a:spcPts val="0"/>
              </a:spcBef>
              <a:buFont typeface="Lustria"/>
              <a:buNone/>
              <a:defRPr/>
            </a:lvl4pPr>
            <a:lvl5pPr marL="1828612" lvl="4" indent="0" rtl="0">
              <a:spcBef>
                <a:spcPts val="0"/>
              </a:spcBef>
              <a:buFont typeface="Lustria"/>
              <a:buNone/>
              <a:defRPr/>
            </a:lvl5pPr>
            <a:lvl6pPr marL="2285766" lvl="5" indent="0" rtl="0">
              <a:spcBef>
                <a:spcPts val="0"/>
              </a:spcBef>
              <a:buFont typeface="Lustria"/>
              <a:buNone/>
              <a:defRPr/>
            </a:lvl6pPr>
            <a:lvl7pPr marL="2742919" lvl="6" indent="0" rtl="0">
              <a:spcBef>
                <a:spcPts val="0"/>
              </a:spcBef>
              <a:buFont typeface="Lustria"/>
              <a:buNone/>
              <a:defRPr/>
            </a:lvl7pPr>
            <a:lvl8pPr marL="3200072" lvl="7" indent="0" rtl="0">
              <a:spcBef>
                <a:spcPts val="0"/>
              </a:spcBef>
              <a:buFont typeface="Lustria"/>
              <a:buNone/>
              <a:defRPr/>
            </a:lvl8pPr>
            <a:lvl9pPr marL="3657226" lvl="8" indent="0" rtl="0">
              <a:spcBef>
                <a:spcPts val="0"/>
              </a:spcBef>
              <a:buFont typeface="Lustria"/>
              <a:buNone/>
              <a:defRPr/>
            </a:lvl9pPr>
          </a:lstStyle>
          <a:p>
            <a:endParaRPr/>
          </a:p>
        </p:txBody>
      </p:sp>
      <p:sp>
        <p:nvSpPr>
          <p:cNvPr id="113" name="Shape 113"/>
          <p:cNvSpPr txBox="1">
            <a:spLocks noGrp="1"/>
          </p:cNvSpPr>
          <p:nvPr>
            <p:ph type="dt" idx="10"/>
          </p:nvPr>
        </p:nvSpPr>
        <p:spPr>
          <a:xfrm>
            <a:off x="6620436" y="4767263"/>
            <a:ext cx="2133599" cy="273900"/>
          </a:xfrm>
          <a:prstGeom prst="rect">
            <a:avLst/>
          </a:prstGeom>
          <a:noFill/>
          <a:ln>
            <a:noFill/>
          </a:ln>
        </p:spPr>
        <p:txBody>
          <a:bodyPr lIns="91415" tIns="91415" rIns="91415" bIns="91415" anchor="ctr" anchorCtr="0"/>
          <a:lstStyle>
            <a:lvl1pPr marL="0" marR="0" lvl="0" indent="0" algn="r"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14" name="Shape 114"/>
          <p:cNvSpPr txBox="1">
            <a:spLocks noGrp="1"/>
          </p:cNvSpPr>
          <p:nvPr>
            <p:ph type="ftr" idx="11"/>
          </p:nvPr>
        </p:nvSpPr>
        <p:spPr>
          <a:xfrm>
            <a:off x="354105" y="4767263"/>
            <a:ext cx="2895600" cy="273900"/>
          </a:xfrm>
          <a:prstGeom prst="rect">
            <a:avLst/>
          </a:prstGeom>
          <a:noFill/>
          <a:ln>
            <a:noFill/>
          </a:ln>
        </p:spPr>
        <p:txBody>
          <a:bodyPr lIns="91415" tIns="91415" rIns="91415" bIns="91415" anchor="ctr" anchorCtr="0"/>
          <a:lstStyle>
            <a:lvl1pPr marL="0" marR="0" lvl="0" indent="0" algn="l" rtl="0">
              <a:spcBef>
                <a:spcPts val="0"/>
              </a:spcBef>
              <a:defRPr/>
            </a:lvl1pPr>
            <a:lvl2pPr marL="457154" marR="0" lvl="1" indent="0" algn="l" rtl="0">
              <a:spcBef>
                <a:spcPts val="0"/>
              </a:spcBef>
              <a:defRPr/>
            </a:lvl2pPr>
            <a:lvl3pPr marL="914306" marR="0" lvl="2" indent="0" algn="l" rtl="0">
              <a:spcBef>
                <a:spcPts val="0"/>
              </a:spcBef>
              <a:defRPr/>
            </a:lvl3pPr>
            <a:lvl4pPr marL="1371460" marR="0" lvl="3" indent="0" algn="l" rtl="0">
              <a:spcBef>
                <a:spcPts val="0"/>
              </a:spcBef>
              <a:defRPr/>
            </a:lvl4pPr>
            <a:lvl5pPr marL="1828612" marR="0" lvl="4" indent="0" algn="l" rtl="0">
              <a:spcBef>
                <a:spcPts val="0"/>
              </a:spcBef>
              <a:defRPr/>
            </a:lvl5pPr>
            <a:lvl6pPr marL="2285766" marR="0" lvl="5" indent="0" algn="l" rtl="0">
              <a:spcBef>
                <a:spcPts val="0"/>
              </a:spcBef>
              <a:defRPr/>
            </a:lvl6pPr>
            <a:lvl7pPr marL="2742919" marR="0" lvl="6" indent="0" algn="l" rtl="0">
              <a:spcBef>
                <a:spcPts val="0"/>
              </a:spcBef>
              <a:defRPr/>
            </a:lvl7pPr>
            <a:lvl8pPr marL="3200072" marR="0" lvl="7" indent="0" algn="l" rtl="0">
              <a:spcBef>
                <a:spcPts val="0"/>
              </a:spcBef>
              <a:defRPr/>
            </a:lvl8pPr>
            <a:lvl9pPr marL="3657226" marR="0" lvl="8" indent="0" algn="l" rtl="0">
              <a:spcBef>
                <a:spcPts val="0"/>
              </a:spcBef>
              <a:defRPr/>
            </a:lvl9pPr>
          </a:lstStyle>
          <a:p>
            <a:endParaRPr/>
          </a:p>
        </p:txBody>
      </p:sp>
      <p:sp>
        <p:nvSpPr>
          <p:cNvPr id="115" name="Shape 115"/>
          <p:cNvSpPr txBox="1">
            <a:spLocks noGrp="1"/>
          </p:cNvSpPr>
          <p:nvPr>
            <p:ph type="sldNum" idx="12"/>
          </p:nvPr>
        </p:nvSpPr>
        <p:spPr>
          <a:xfrm>
            <a:off x="4229101" y="4767263"/>
            <a:ext cx="685799" cy="273900"/>
          </a:xfrm>
          <a:prstGeom prst="rect">
            <a:avLst/>
          </a:prstGeom>
          <a:noFill/>
          <a:ln>
            <a:noFill/>
          </a:ln>
        </p:spPr>
        <p:txBody>
          <a:bodyPr lIns="91415" tIns="45696" rIns="91415" bIns="45696" anchor="ctr" anchorCtr="0">
            <a:noAutofit/>
          </a:bodyPr>
          <a:lstStyle>
            <a:lvl1pPr>
              <a:defRPr>
                <a:latin typeface="Palatino Linotype"/>
                <a:ea typeface="Palatino Linotype"/>
                <a:cs typeface="Palatino Linotype"/>
              </a:defRPr>
            </a:lvl1pPr>
          </a:lstStyle>
          <a:p>
            <a:pPr algn="ctr">
              <a:buSzPct val="25000"/>
            </a:pPr>
            <a:fld id="{00000000-1234-1234-1234-123412341234}" type="slidenum">
              <a:rPr lang="en" sz="1200" smtClean="0">
                <a:solidFill>
                  <a:schemeClr val="lt1"/>
                </a:solidFill>
                <a:sym typeface="Lustria"/>
              </a:rPr>
              <a:pPr algn="ctr">
                <a:buSzPct val="25000"/>
              </a:pPr>
              <a:t>‹#›</a:t>
            </a:fld>
            <a:endParaRPr lang="en" sz="1200" dirty="0">
              <a:solidFill>
                <a:schemeClr val="lt1"/>
              </a:solidFill>
              <a:sym typeface="Lustria"/>
            </a:endParaRPr>
          </a:p>
        </p:txBody>
      </p:sp>
      <p:sp>
        <p:nvSpPr>
          <p:cNvPr id="116" name="Shape 116"/>
          <p:cNvSpPr>
            <a:spLocks noGrp="1"/>
          </p:cNvSpPr>
          <p:nvPr>
            <p:ph type="pic" idx="3"/>
          </p:nvPr>
        </p:nvSpPr>
        <p:spPr>
          <a:xfrm>
            <a:off x="685801" y="1841575"/>
            <a:ext cx="2331599" cy="1234500"/>
          </a:xfrm>
          <a:prstGeom prst="rect">
            <a:avLst/>
          </a:prstGeom>
          <a:solidFill>
            <a:srgbClr val="3F3F3F"/>
          </a:solidFill>
          <a:ln w="88900" cap="flat" cmpd="sng">
            <a:solidFill>
              <a:schemeClr val="lt1"/>
            </a:solidFill>
            <a:prstDash val="solid"/>
            <a:miter/>
            <a:headEnd type="none" w="med" len="med"/>
            <a:tailEnd type="none" w="med" len="med"/>
          </a:ln>
        </p:spPr>
      </p:sp>
      <p:sp>
        <p:nvSpPr>
          <p:cNvPr id="117" name="Shape 117"/>
          <p:cNvSpPr>
            <a:spLocks noGrp="1"/>
          </p:cNvSpPr>
          <p:nvPr>
            <p:ph type="pic" idx="4"/>
          </p:nvPr>
        </p:nvSpPr>
        <p:spPr>
          <a:xfrm>
            <a:off x="3412490" y="342900"/>
            <a:ext cx="2331599" cy="1234500"/>
          </a:xfrm>
          <a:prstGeom prst="rect">
            <a:avLst/>
          </a:prstGeom>
          <a:solidFill>
            <a:srgbClr val="3F3F3F"/>
          </a:solidFill>
          <a:ln w="88900" cap="flat" cmpd="sng">
            <a:solidFill>
              <a:schemeClr val="lt1"/>
            </a:solidFill>
            <a:prstDash val="solid"/>
            <a:miter/>
            <a:headEnd type="none" w="med" len="med"/>
            <a:tailEnd type="none" w="med" len="med"/>
          </a:ln>
        </p:spPr>
      </p:sp>
      <p:sp>
        <p:nvSpPr>
          <p:cNvPr id="118" name="Shape 118"/>
          <p:cNvSpPr>
            <a:spLocks noGrp="1"/>
          </p:cNvSpPr>
          <p:nvPr>
            <p:ph type="pic" idx="5"/>
          </p:nvPr>
        </p:nvSpPr>
        <p:spPr>
          <a:xfrm>
            <a:off x="3412490" y="1841575"/>
            <a:ext cx="2331599" cy="1234500"/>
          </a:xfrm>
          <a:prstGeom prst="rect">
            <a:avLst/>
          </a:prstGeom>
          <a:solidFill>
            <a:srgbClr val="3F3F3F"/>
          </a:solidFill>
          <a:ln w="88900" cap="flat" cmpd="sng">
            <a:solidFill>
              <a:schemeClr val="lt1"/>
            </a:solidFill>
            <a:prstDash val="solid"/>
            <a:miter/>
            <a:headEnd type="none" w="med" len="med"/>
            <a:tailEnd type="none" w="med" len="med"/>
          </a:ln>
        </p:spPr>
      </p:sp>
      <p:sp>
        <p:nvSpPr>
          <p:cNvPr id="119" name="Shape 119"/>
          <p:cNvSpPr>
            <a:spLocks noGrp="1"/>
          </p:cNvSpPr>
          <p:nvPr>
            <p:ph type="pic" idx="6"/>
          </p:nvPr>
        </p:nvSpPr>
        <p:spPr>
          <a:xfrm>
            <a:off x="6139181" y="342900"/>
            <a:ext cx="2331599" cy="1234500"/>
          </a:xfrm>
          <a:prstGeom prst="rect">
            <a:avLst/>
          </a:prstGeom>
          <a:solidFill>
            <a:srgbClr val="3F3F3F"/>
          </a:solidFill>
          <a:ln w="88900" cap="flat" cmpd="sng">
            <a:solidFill>
              <a:schemeClr val="lt1"/>
            </a:solidFill>
            <a:prstDash val="solid"/>
            <a:miter/>
            <a:headEnd type="none" w="med" len="med"/>
            <a:tailEnd type="none" w="med" len="med"/>
          </a:ln>
        </p:spPr>
      </p:sp>
      <p:sp>
        <p:nvSpPr>
          <p:cNvPr id="120" name="Shape 120"/>
          <p:cNvSpPr>
            <a:spLocks noGrp="1"/>
          </p:cNvSpPr>
          <p:nvPr>
            <p:ph type="pic" idx="7"/>
          </p:nvPr>
        </p:nvSpPr>
        <p:spPr>
          <a:xfrm>
            <a:off x="6139181" y="1841575"/>
            <a:ext cx="2331599" cy="1234500"/>
          </a:xfrm>
          <a:prstGeom prst="rect">
            <a:avLst/>
          </a:prstGeom>
          <a:solidFill>
            <a:srgbClr val="3F3F3F"/>
          </a:solidFill>
          <a:ln w="88900" cap="flat" cmpd="sng">
            <a:solidFill>
              <a:schemeClr val="lt1"/>
            </a:solidFill>
            <a:prstDash val="solid"/>
            <a:miter/>
            <a:headEnd type="none" w="med" len="med"/>
            <a:tailEnd type="none" w="med" len="med"/>
          </a:ln>
        </p:spPr>
      </p:sp>
    </p:spTree>
    <p:extLst>
      <p:ext uri="{BB962C8B-B14F-4D97-AF65-F5344CB8AC3E}">
        <p14:creationId xmlns:p14="http://schemas.microsoft.com/office/powerpoint/2010/main" val="3928426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1"/>
            </a:gs>
            <a:gs pos="100000">
              <a:schemeClr val="bg1"/>
            </a:gs>
          </a:gsLst>
          <a:path path="shape">
            <a:fillToRect l="50000" t="50000" r="50000" b="50000"/>
          </a:path>
          <a:tileRect/>
        </a:gradFill>
        <a:effectLst/>
      </p:bgPr>
    </p:bg>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685800" y="90768"/>
            <a:ext cx="7770900" cy="1072499"/>
          </a:xfrm>
          <a:prstGeom prst="rect">
            <a:avLst/>
          </a:prstGeom>
          <a:noFill/>
          <a:ln>
            <a:noFill/>
          </a:ln>
        </p:spPr>
        <p:txBody>
          <a:bodyPr lIns="91415" tIns="91415" rIns="91415" bIns="91415" anchor="ctr" anchorCtr="0"/>
          <a:lstStyle>
            <a:lvl1pPr marL="0" marR="0" lvl="0" indent="0" algn="ctr" rtl="0">
              <a:spcBef>
                <a:spcPts val="0"/>
              </a:spcBef>
              <a:buClr>
                <a:schemeClr val="lt1"/>
              </a:buClr>
              <a:buFont typeface="Lustria"/>
              <a:buNone/>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dirty="0"/>
          </a:p>
        </p:txBody>
      </p:sp>
      <p:sp>
        <p:nvSpPr>
          <p:cNvPr id="32" name="Shape 32"/>
          <p:cNvSpPr txBox="1">
            <a:spLocks noGrp="1"/>
          </p:cNvSpPr>
          <p:nvPr>
            <p:ph type="body" idx="1"/>
          </p:nvPr>
        </p:nvSpPr>
        <p:spPr>
          <a:xfrm>
            <a:off x="685800" y="1314450"/>
            <a:ext cx="7770900" cy="3280200"/>
          </a:xfrm>
          <a:prstGeom prst="rect">
            <a:avLst/>
          </a:prstGeom>
          <a:noFill/>
          <a:ln>
            <a:noFill/>
          </a:ln>
        </p:spPr>
        <p:txBody>
          <a:bodyPr lIns="91415" tIns="91415" rIns="91415" bIns="91415" anchor="t" anchorCtr="0"/>
          <a:lstStyle>
            <a:lvl1pPr marL="342900" marR="0" lvl="0" indent="-203200" algn="l" rtl="0">
              <a:spcBef>
                <a:spcPts val="2000"/>
              </a:spcBef>
              <a:buClr>
                <a:schemeClr val="lt1"/>
              </a:buClr>
              <a:buFont typeface="Lustria"/>
              <a:buChar char="•"/>
              <a:defRPr/>
            </a:lvl1pPr>
            <a:lvl2pPr marL="685800" marR="0" lvl="1" indent="-215900" algn="l" rtl="0">
              <a:spcBef>
                <a:spcPts val="600"/>
              </a:spcBef>
              <a:buClr>
                <a:schemeClr val="lt1"/>
              </a:buClr>
              <a:buFont typeface="Lustria"/>
              <a:buChar char="•"/>
              <a:defRPr/>
            </a:lvl2pPr>
            <a:lvl3pPr marL="1035050" marR="0" lvl="2" indent="-234950" algn="l" rtl="0">
              <a:spcBef>
                <a:spcPts val="600"/>
              </a:spcBef>
              <a:buClr>
                <a:schemeClr val="lt1"/>
              </a:buClr>
              <a:buFont typeface="Lustria"/>
              <a:buChar char="•"/>
              <a:defRPr/>
            </a:lvl3pPr>
            <a:lvl4pPr marL="1371600" marR="0" lvl="3" indent="-228600" algn="l" rtl="0">
              <a:spcBef>
                <a:spcPts val="600"/>
              </a:spcBef>
              <a:buClr>
                <a:schemeClr val="lt1"/>
              </a:buClr>
              <a:buFont typeface="Lustria"/>
              <a:buChar char="•"/>
              <a:defRPr/>
            </a:lvl4pPr>
            <a:lvl5pPr marL="1720850" marR="0" lvl="4" indent="-234950" algn="l" rtl="0">
              <a:spcBef>
                <a:spcPts val="600"/>
              </a:spcBef>
              <a:buClr>
                <a:schemeClr val="lt1"/>
              </a:buClr>
              <a:buFont typeface="Lustria"/>
              <a:buChar char="•"/>
              <a:defRPr/>
            </a:lvl5pPr>
            <a:lvl6pPr marL="2055812" marR="0" lvl="5" indent="-227012" algn="l" rtl="0">
              <a:spcBef>
                <a:spcPts val="360"/>
              </a:spcBef>
              <a:buClr>
                <a:schemeClr val="lt1"/>
              </a:buClr>
              <a:buFont typeface="Lustria"/>
              <a:buChar char="•"/>
              <a:defRPr/>
            </a:lvl6pPr>
            <a:lvl7pPr marL="2398712" marR="0" lvl="6" indent="-227012" algn="l" rtl="0">
              <a:spcBef>
                <a:spcPts val="360"/>
              </a:spcBef>
              <a:buClr>
                <a:schemeClr val="lt1"/>
              </a:buClr>
              <a:buFont typeface="Lustria"/>
              <a:buChar char="•"/>
              <a:defRPr/>
            </a:lvl7pPr>
            <a:lvl8pPr marL="2743200" marR="0" lvl="7" indent="-228600" algn="l" rtl="0">
              <a:spcBef>
                <a:spcPts val="360"/>
              </a:spcBef>
              <a:buClr>
                <a:schemeClr val="lt1"/>
              </a:buClr>
              <a:buFont typeface="Lustria"/>
              <a:buChar char="•"/>
              <a:defRPr/>
            </a:lvl8pPr>
            <a:lvl9pPr marL="3087687" marR="0" lvl="8" indent="-230187" algn="l" rtl="0">
              <a:spcBef>
                <a:spcPts val="360"/>
              </a:spcBef>
              <a:buClr>
                <a:schemeClr val="lt1"/>
              </a:buClr>
              <a:buFont typeface="Lustria"/>
              <a:buChar char="•"/>
              <a:defRPr/>
            </a:lvl9pPr>
          </a:lstStyle>
          <a:p>
            <a:endParaRPr dirty="0"/>
          </a:p>
        </p:txBody>
      </p:sp>
      <p:sp>
        <p:nvSpPr>
          <p:cNvPr id="7" name="Shape 56"/>
          <p:cNvSpPr/>
          <p:nvPr userDrawn="1"/>
        </p:nvSpPr>
        <p:spPr>
          <a:xfrm>
            <a:off x="0" y="4886475"/>
            <a:ext cx="9144000" cy="257145"/>
          </a:xfrm>
          <a:prstGeom prst="rect">
            <a:avLst/>
          </a:prstGeom>
          <a:solidFill>
            <a:srgbClr val="34495E"/>
          </a:solidFill>
          <a:ln>
            <a:noFill/>
          </a:ln>
        </p:spPr>
        <p:txBody>
          <a:bodyPr lIns="91415" tIns="45696" rIns="91415" bIns="45696" anchor="ctr" anchorCtr="0">
            <a:noAutofit/>
          </a:bodyPr>
          <a:lstStyle/>
          <a:p>
            <a:pPr marL="0" marR="0" lvl="0" indent="0" algn="ctr" rtl="0">
              <a:lnSpc>
                <a:spcPct val="100000"/>
              </a:lnSpc>
              <a:spcBef>
                <a:spcPts val="0"/>
              </a:spcBef>
              <a:spcAft>
                <a:spcPts val="0"/>
              </a:spcAft>
              <a:buClr>
                <a:srgbClr val="000000"/>
              </a:buClr>
              <a:buFont typeface="Arial"/>
              <a:buNone/>
            </a:pPr>
            <a:endParaRPr sz="1800" b="0" i="0" u="none" strike="noStrike" cap="none">
              <a:solidFill>
                <a:schemeClr val="lt1"/>
              </a:solidFill>
              <a:latin typeface="Palatino Linotype"/>
              <a:ea typeface="Calibri"/>
              <a:cs typeface="Palatino Linotype"/>
              <a:sym typeface="Calibri"/>
            </a:endParaRPr>
          </a:p>
        </p:txBody>
      </p:sp>
      <p:sp>
        <p:nvSpPr>
          <p:cNvPr id="9" name="Shape 59"/>
          <p:cNvSpPr txBox="1"/>
          <p:nvPr userDrawn="1"/>
        </p:nvSpPr>
        <p:spPr>
          <a:xfrm>
            <a:off x="2242283" y="4816699"/>
            <a:ext cx="4577399" cy="376358"/>
          </a:xfrm>
          <a:prstGeom prst="rect">
            <a:avLst/>
          </a:prstGeom>
          <a:noFill/>
          <a:ln>
            <a:noFill/>
          </a:ln>
        </p:spPr>
        <p:txBody>
          <a:bodyPr lIns="91415" tIns="45696" rIns="91415" bIns="45696" anchor="ctr" anchorCtr="0">
            <a:noAutofit/>
          </a:bodyPr>
          <a:lstStyle/>
          <a:p>
            <a:pPr marL="0" marR="0" lvl="0" indent="0" algn="ctr" rtl="0">
              <a:lnSpc>
                <a:spcPct val="100000"/>
              </a:lnSpc>
              <a:spcBef>
                <a:spcPts val="0"/>
              </a:spcBef>
              <a:spcAft>
                <a:spcPts val="0"/>
              </a:spcAft>
              <a:buClr>
                <a:schemeClr val="lt1"/>
              </a:buClr>
              <a:buSzPct val="25000"/>
              <a:buFont typeface="Calibri"/>
              <a:buNone/>
            </a:pPr>
            <a:r>
              <a:rPr lang="en" sz="1000" b="1" i="0" u="none" strike="noStrike" cap="none" dirty="0">
                <a:solidFill>
                  <a:schemeClr val="lt1"/>
                </a:solidFill>
                <a:latin typeface="Palatino Linotype"/>
                <a:ea typeface="Calibri"/>
                <a:cs typeface="Palatino Linotype"/>
                <a:sym typeface="Calibri"/>
              </a:rPr>
              <a:t>The University of </a:t>
            </a:r>
            <a:r>
              <a:rPr lang="en" sz="1000" b="1" i="0" u="none" strike="noStrike" cap="none" dirty="0" smtClean="0">
                <a:solidFill>
                  <a:schemeClr val="lt1"/>
                </a:solidFill>
                <a:latin typeface="Palatino Linotype"/>
                <a:ea typeface="Calibri"/>
                <a:cs typeface="Palatino Linotype"/>
                <a:sym typeface="Calibri"/>
              </a:rPr>
              <a:t>Chicago</a:t>
            </a:r>
            <a:endParaRPr lang="en" sz="1000" b="1" i="0" u="none" strike="noStrike" cap="none" dirty="0">
              <a:solidFill>
                <a:schemeClr val="lt1"/>
              </a:solidFill>
              <a:latin typeface="Palatino Linotype"/>
              <a:ea typeface="Calibri"/>
              <a:cs typeface="Palatino Linotype"/>
              <a:sym typeface="Calibri"/>
            </a:endParaRPr>
          </a:p>
        </p:txBody>
      </p:sp>
      <p:sp>
        <p:nvSpPr>
          <p:cNvPr id="11" name="Shape 58"/>
          <p:cNvSpPr txBox="1"/>
          <p:nvPr userDrawn="1"/>
        </p:nvSpPr>
        <p:spPr>
          <a:xfrm>
            <a:off x="7186025" y="4866819"/>
            <a:ext cx="1500906" cy="273900"/>
          </a:xfrm>
          <a:prstGeom prst="rect">
            <a:avLst/>
          </a:prstGeom>
          <a:noFill/>
          <a:ln>
            <a:noFill/>
          </a:ln>
        </p:spPr>
        <p:txBody>
          <a:bodyPr lIns="91415" tIns="45696" rIns="91415" bIns="45696" anchor="ctr" anchorCtr="0">
            <a:noAutofit/>
          </a:bodyPr>
          <a:lstStyle/>
          <a:p>
            <a:pPr marL="0" marR="0" lvl="0" indent="0" algn="r" rtl="0">
              <a:lnSpc>
                <a:spcPct val="100000"/>
              </a:lnSpc>
              <a:spcBef>
                <a:spcPts val="0"/>
              </a:spcBef>
              <a:spcAft>
                <a:spcPts val="0"/>
              </a:spcAft>
              <a:buClr>
                <a:srgbClr val="C4BD97"/>
              </a:buClr>
              <a:buSzPct val="25000"/>
              <a:buFont typeface="Calibri"/>
              <a:buNone/>
            </a:pPr>
            <a:r>
              <a:rPr lang="en" sz="1000" b="0" i="0" u="none" strike="noStrike" cap="none" dirty="0">
                <a:solidFill>
                  <a:srgbClr val="FFFFFF"/>
                </a:solidFill>
                <a:latin typeface="Palatino Linotype"/>
                <a:ea typeface="Calibri"/>
                <a:cs typeface="Palatino Linotype"/>
                <a:sym typeface="Calibri"/>
              </a:rPr>
              <a:t>jmausolf.github.io</a:t>
            </a:r>
          </a:p>
        </p:txBody>
      </p:sp>
      <p:sp>
        <p:nvSpPr>
          <p:cNvPr id="12" name="Shape 57"/>
          <p:cNvSpPr txBox="1"/>
          <p:nvPr userDrawn="1"/>
        </p:nvSpPr>
        <p:spPr>
          <a:xfrm>
            <a:off x="457199" y="4866819"/>
            <a:ext cx="1891047" cy="273900"/>
          </a:xfrm>
          <a:prstGeom prst="rect">
            <a:avLst/>
          </a:prstGeom>
          <a:noFill/>
          <a:ln>
            <a:noFill/>
          </a:ln>
        </p:spPr>
        <p:txBody>
          <a:bodyPr lIns="91415" tIns="45696" rIns="91415" bIns="45696" anchor="ctr" anchorCtr="0">
            <a:noAutofit/>
          </a:bodyPr>
          <a:lstStyle/>
          <a:p>
            <a:pPr marL="0" marR="0" lvl="0" indent="0" algn="l" rtl="0">
              <a:lnSpc>
                <a:spcPct val="100000"/>
              </a:lnSpc>
              <a:spcBef>
                <a:spcPts val="0"/>
              </a:spcBef>
              <a:spcAft>
                <a:spcPts val="0"/>
              </a:spcAft>
              <a:buClr>
                <a:srgbClr val="C4BD97"/>
              </a:buClr>
              <a:buSzPct val="25000"/>
              <a:buFont typeface="Calibri"/>
              <a:buNone/>
            </a:pPr>
            <a:r>
              <a:rPr lang="en-US" sz="1000" b="0" i="0" u="none" strike="noStrike" cap="none" dirty="0">
                <a:solidFill>
                  <a:schemeClr val="bg1"/>
                </a:solidFill>
                <a:latin typeface="Palatino Linotype"/>
                <a:ea typeface="Calibri"/>
                <a:cs typeface="Palatino Linotype"/>
                <a:sym typeface="Calibri"/>
              </a:rPr>
              <a:t>Joshua</a:t>
            </a:r>
            <a:r>
              <a:rPr lang="en-US" sz="1000" b="0" i="0" u="none" strike="noStrike" cap="none" baseline="0" dirty="0">
                <a:solidFill>
                  <a:schemeClr val="bg1"/>
                </a:solidFill>
                <a:latin typeface="Palatino Linotype"/>
                <a:ea typeface="Calibri"/>
                <a:cs typeface="Palatino Linotype"/>
                <a:sym typeface="Calibri"/>
              </a:rPr>
              <a:t> Gary Mausolf</a:t>
            </a:r>
            <a:endParaRPr lang="en" sz="1000" b="0" i="0" u="none" strike="noStrike" cap="none" dirty="0">
              <a:solidFill>
                <a:schemeClr val="bg1"/>
              </a:solidFill>
              <a:latin typeface="Palatino Linotype"/>
              <a:ea typeface="Calibri"/>
              <a:cs typeface="Palatino Linotype"/>
              <a:sym typeface="Calibri"/>
            </a:endParaRPr>
          </a:p>
        </p:txBody>
      </p:sp>
    </p:spTree>
    <p:extLst>
      <p:ext uri="{BB962C8B-B14F-4D97-AF65-F5344CB8AC3E}">
        <p14:creationId xmlns:p14="http://schemas.microsoft.com/office/powerpoint/2010/main" val="622256199"/>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70" r:id="rId12"/>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Palatino Linotype"/>
          <a:ea typeface="Palatino Linotype"/>
          <a:cs typeface="Palatino Linotype"/>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Palatino Linotype"/>
          <a:ea typeface="Palatino Linotype"/>
          <a:cs typeface="Palatino Linotype"/>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hyperlink" Target="mailto:jmausolf@uchicago.edu" TargetMode="External"/><Relationship Id="rId5" Type="http://schemas.openxmlformats.org/officeDocument/2006/relationships/hyperlink" Target="http://jmausolf.github.io" TargetMode="External"/><Relationship Id="rId6"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 Id="rId9" Type="http://schemas.openxmlformats.org/officeDocument/2006/relationships/image" Target="../media/image12.png"/><Relationship Id="rId10" Type="http://schemas.openxmlformats.org/officeDocument/2006/relationships/image" Target="../media/image13.png"/><Relationship Id="rId11"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 Id="rId9" Type="http://schemas.openxmlformats.org/officeDocument/2006/relationships/image" Target="../media/image12.png"/><Relationship Id="rId10" Type="http://schemas.openxmlformats.org/officeDocument/2006/relationships/image" Target="../media/image13.png"/><Relationship Id="rId11"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9"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 Id="rId9" Type="http://schemas.openxmlformats.org/officeDocument/2006/relationships/image" Target="../media/image12.png"/><Relationship Id="rId10" Type="http://schemas.openxmlformats.org/officeDocument/2006/relationships/image" Target="../media/image13.png"/><Relationship Id="rId11"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3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3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hyperlink" Target="mailto:jmausolf@uchicago.edu" TargetMode="External"/><Relationship Id="rId5" Type="http://schemas.openxmlformats.org/officeDocument/2006/relationships/hyperlink" Target="http://jmausolf.github.io" TargetMode="External"/><Relationship Id="rId6"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png"/><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39.png"/><Relationship Id="rId4" Type="http://schemas.openxmlformats.org/officeDocument/2006/relationships/image" Target="../media/image40.png"/><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4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4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Shape 163"/>
          <p:cNvPicPr preferRelativeResize="0"/>
          <p:nvPr/>
        </p:nvPicPr>
        <p:blipFill>
          <a:blip r:embed="rId3">
            <a:alphaModFix amt="20000"/>
          </a:blip>
          <a:stretch>
            <a:fillRect/>
          </a:stretch>
        </p:blipFill>
        <p:spPr>
          <a:xfrm>
            <a:off x="3085234" y="1380589"/>
            <a:ext cx="2973534" cy="3000681"/>
          </a:xfrm>
          <a:prstGeom prst="rect">
            <a:avLst/>
          </a:prstGeom>
          <a:noFill/>
          <a:ln>
            <a:noFill/>
          </a:ln>
        </p:spPr>
      </p:pic>
      <p:sp>
        <p:nvSpPr>
          <p:cNvPr id="164" name="Shape 164"/>
          <p:cNvSpPr txBox="1">
            <a:spLocks noGrp="1"/>
          </p:cNvSpPr>
          <p:nvPr>
            <p:ph type="ctrTitle"/>
          </p:nvPr>
        </p:nvSpPr>
        <p:spPr>
          <a:xfrm>
            <a:off x="230700" y="957151"/>
            <a:ext cx="8682600" cy="1802913"/>
          </a:xfrm>
          <a:prstGeom prst="rect">
            <a:avLst/>
          </a:prstGeom>
          <a:noFill/>
          <a:ln>
            <a:noFill/>
          </a:ln>
        </p:spPr>
        <p:txBody>
          <a:bodyPr lIns="91415" tIns="91415" rIns="91415" bIns="91415" anchor="b" anchorCtr="0">
            <a:noAutofit/>
          </a:bodyPr>
          <a:lstStyle/>
          <a:p>
            <a:pPr>
              <a:buSzPct val="25000"/>
            </a:pPr>
            <a:r>
              <a:rPr lang="en-US" sz="6000" dirty="0">
                <a:solidFill>
                  <a:srgbClr val="34495E"/>
                </a:solidFill>
                <a:sym typeface="Lustria"/>
              </a:rPr>
              <a:t>Corporate Politics</a:t>
            </a:r>
            <a:br>
              <a:rPr lang="en-US" sz="6000" dirty="0">
                <a:solidFill>
                  <a:srgbClr val="34495E"/>
                </a:solidFill>
                <a:sym typeface="Lustria"/>
              </a:rPr>
            </a:br>
            <a:r>
              <a:rPr lang="en" sz="2800" dirty="0">
                <a:solidFill>
                  <a:srgbClr val="34495E"/>
                </a:solidFill>
                <a:sym typeface="Lustria"/>
              </a:rPr>
              <a:t> </a:t>
            </a:r>
            <a:br>
              <a:rPr lang="en" sz="2800" dirty="0">
                <a:solidFill>
                  <a:srgbClr val="34495E"/>
                </a:solidFill>
                <a:sym typeface="Lustria"/>
              </a:rPr>
            </a:br>
            <a:r>
              <a:rPr lang="en-US" sz="2800" dirty="0">
                <a:solidFill>
                  <a:srgbClr val="34495E"/>
                </a:solidFill>
                <a:sym typeface="Lustria"/>
              </a:rPr>
              <a:t>The Rise of Partisan Polarization in Firms, 1980-2018</a:t>
            </a:r>
            <a:endParaRPr lang="en" sz="2800" dirty="0">
              <a:solidFill>
                <a:srgbClr val="34495E"/>
              </a:solidFill>
              <a:sym typeface="Lustria"/>
            </a:endParaRPr>
          </a:p>
        </p:txBody>
      </p:sp>
      <p:cxnSp>
        <p:nvCxnSpPr>
          <p:cNvPr id="165" name="Shape 165"/>
          <p:cNvCxnSpPr/>
          <p:nvPr/>
        </p:nvCxnSpPr>
        <p:spPr>
          <a:xfrm>
            <a:off x="586182" y="1787703"/>
            <a:ext cx="8305819" cy="1"/>
          </a:xfrm>
          <a:prstGeom prst="straightConnector1">
            <a:avLst/>
          </a:prstGeom>
          <a:noFill/>
          <a:ln w="9525" cap="flat" cmpd="sng">
            <a:solidFill>
              <a:srgbClr val="1983CD"/>
            </a:solidFill>
            <a:prstDash val="solid"/>
            <a:round/>
            <a:headEnd type="none" w="med" len="med"/>
            <a:tailEnd type="none" w="med" len="med"/>
          </a:ln>
        </p:spPr>
      </p:cxnSp>
      <p:graphicFrame>
        <p:nvGraphicFramePr>
          <p:cNvPr id="166" name="Shape 166"/>
          <p:cNvGraphicFramePr/>
          <p:nvPr>
            <p:extLst>
              <p:ext uri="{D42A27DB-BD31-4B8C-83A1-F6EECF244321}">
                <p14:modId xmlns:p14="http://schemas.microsoft.com/office/powerpoint/2010/main" val="4125378091"/>
              </p:ext>
            </p:extLst>
          </p:nvPr>
        </p:nvGraphicFramePr>
        <p:xfrm>
          <a:off x="3193913" y="2748740"/>
          <a:ext cx="2756175" cy="2525156"/>
        </p:xfrm>
        <a:graphic>
          <a:graphicData uri="http://schemas.openxmlformats.org/drawingml/2006/table">
            <a:tbl>
              <a:tblPr>
                <a:noFill/>
                <a:tableStyleId>{3AB0746A-45AA-458E-A072-E4A10977DF81}</a:tableStyleId>
              </a:tblPr>
              <a:tblGrid>
                <a:gridCol w="2756175">
                  <a:extLst>
                    <a:ext uri="{9D8B030D-6E8A-4147-A177-3AD203B41FA5}">
                      <a16:colId xmlns:a16="http://schemas.microsoft.com/office/drawing/2014/main" xmlns="" val="20000"/>
                    </a:ext>
                  </a:extLst>
                </a:gridCol>
              </a:tblGrid>
              <a:tr h="2525156">
                <a:tc>
                  <a:txBody>
                    <a:bodyPr/>
                    <a:lstStyle/>
                    <a:p>
                      <a:pPr marL="0" marR="0" lvl="0" indent="0" algn="ctr" rtl="0">
                        <a:lnSpc>
                          <a:spcPct val="107000"/>
                        </a:lnSpc>
                        <a:spcBef>
                          <a:spcPts val="0"/>
                        </a:spcBef>
                        <a:spcAft>
                          <a:spcPts val="0"/>
                        </a:spcAft>
                        <a:buSzPct val="25000"/>
                        <a:buNone/>
                      </a:pPr>
                      <a:endParaRPr lang="en-US" sz="1700" b="1" u="none" strike="noStrike" cap="none" dirty="0">
                        <a:solidFill>
                          <a:srgbClr val="34495E"/>
                        </a:solidFill>
                        <a:latin typeface="Palatino Linotype"/>
                        <a:ea typeface="Palatino Linotype"/>
                        <a:cs typeface="Palatino Linotype"/>
                        <a:sym typeface="Times New Roman"/>
                      </a:endParaRPr>
                    </a:p>
                    <a:p>
                      <a:pPr marL="0" marR="0" lvl="0" indent="0" algn="ctr" rtl="0">
                        <a:lnSpc>
                          <a:spcPct val="107000"/>
                        </a:lnSpc>
                        <a:spcBef>
                          <a:spcPts val="0"/>
                        </a:spcBef>
                        <a:spcAft>
                          <a:spcPts val="0"/>
                        </a:spcAft>
                        <a:buSzPct val="25000"/>
                        <a:buNone/>
                      </a:pPr>
                      <a:r>
                        <a:rPr lang="en" sz="1700" b="1" u="none" strike="noStrike" cap="none" dirty="0">
                          <a:solidFill>
                            <a:srgbClr val="34495E"/>
                          </a:solidFill>
                          <a:latin typeface="Palatino Linotype"/>
                          <a:ea typeface="Palatino Linotype"/>
                          <a:cs typeface="Palatino Linotype"/>
                          <a:sym typeface="Times New Roman"/>
                        </a:rPr>
                        <a:t>Joshua</a:t>
                      </a:r>
                      <a:r>
                        <a:rPr lang="en-US" sz="1700" b="1" u="none" strike="noStrike" cap="none" dirty="0">
                          <a:solidFill>
                            <a:srgbClr val="34495E"/>
                          </a:solidFill>
                          <a:latin typeface="Palatino Linotype"/>
                          <a:ea typeface="Palatino Linotype"/>
                          <a:cs typeface="Palatino Linotype"/>
                          <a:sym typeface="Times New Roman"/>
                        </a:rPr>
                        <a:t> Gary</a:t>
                      </a:r>
                      <a:r>
                        <a:rPr lang="en" sz="1700" b="1" u="none" strike="noStrike" cap="none" dirty="0">
                          <a:solidFill>
                            <a:srgbClr val="34495E"/>
                          </a:solidFill>
                          <a:latin typeface="Palatino Linotype"/>
                          <a:ea typeface="Palatino Linotype"/>
                          <a:cs typeface="Palatino Linotype"/>
                          <a:sym typeface="Times New Roman"/>
                        </a:rPr>
                        <a:t> Mausolf</a:t>
                      </a:r>
                    </a:p>
                    <a:p>
                      <a:pPr marL="0" marR="0" lvl="0" indent="0" algn="ctr" rtl="0">
                        <a:lnSpc>
                          <a:spcPct val="107000"/>
                        </a:lnSpc>
                        <a:spcBef>
                          <a:spcPts val="0"/>
                        </a:spcBef>
                        <a:spcAft>
                          <a:spcPts val="0"/>
                        </a:spcAft>
                        <a:buSzPct val="25000"/>
                        <a:buNone/>
                      </a:pPr>
                      <a:r>
                        <a:rPr lang="en" sz="1700" b="1" dirty="0">
                          <a:solidFill>
                            <a:srgbClr val="34495E"/>
                          </a:solidFill>
                          <a:latin typeface="Palatino Linotype"/>
                          <a:ea typeface="Palatino Linotype"/>
                          <a:cs typeface="Palatino Linotype"/>
                          <a:sym typeface="Times New Roman"/>
                        </a:rPr>
                        <a:t>The </a:t>
                      </a:r>
                      <a:r>
                        <a:rPr lang="en" sz="1700" b="1" u="none" strike="noStrike" cap="none" dirty="0">
                          <a:solidFill>
                            <a:srgbClr val="34495E"/>
                          </a:solidFill>
                          <a:latin typeface="Palatino Linotype"/>
                          <a:ea typeface="Palatino Linotype"/>
                          <a:cs typeface="Palatino Linotype"/>
                          <a:sym typeface="Times New Roman"/>
                        </a:rPr>
                        <a:t>University of Chicago</a:t>
                      </a:r>
                    </a:p>
                    <a:p>
                      <a:pPr marL="0" marR="0" lvl="0" indent="0" algn="ctr" rtl="0">
                        <a:lnSpc>
                          <a:spcPct val="107000"/>
                        </a:lnSpc>
                        <a:spcBef>
                          <a:spcPts val="0"/>
                        </a:spcBef>
                        <a:spcAft>
                          <a:spcPts val="0"/>
                        </a:spcAft>
                        <a:buSzPct val="25000"/>
                        <a:buNone/>
                      </a:pPr>
                      <a:endParaRPr sz="1700" b="1" dirty="0">
                        <a:solidFill>
                          <a:srgbClr val="34495E"/>
                        </a:solidFill>
                        <a:latin typeface="Palatino Linotype"/>
                        <a:ea typeface="Palatino Linotype"/>
                        <a:cs typeface="Palatino Linotype"/>
                        <a:sym typeface="Times New Roman"/>
                      </a:endParaRPr>
                    </a:p>
                    <a:p>
                      <a:pPr marL="0" marR="0" lvl="0" indent="0" algn="ctr" rtl="0">
                        <a:lnSpc>
                          <a:spcPct val="107000"/>
                        </a:lnSpc>
                        <a:spcBef>
                          <a:spcPts val="0"/>
                        </a:spcBef>
                        <a:spcAft>
                          <a:spcPts val="0"/>
                        </a:spcAft>
                        <a:buSzPct val="25000"/>
                        <a:buNone/>
                      </a:pPr>
                      <a:r>
                        <a:rPr lang="en" sz="1700" b="1" u="sng" dirty="0">
                          <a:solidFill>
                            <a:srgbClr val="34495E"/>
                          </a:solidFill>
                          <a:latin typeface="Palatino Linotype"/>
                          <a:ea typeface="Palatino Linotype"/>
                          <a:cs typeface="Palatino Linotype"/>
                          <a:sym typeface="Times New Roman"/>
                          <a:hlinkClick r:id="rId4"/>
                        </a:rPr>
                        <a:t>jmausol</a:t>
                      </a:r>
                      <a:r>
                        <a:rPr lang="en" sz="1700" b="1" u="sng" strike="noStrike" cap="none" dirty="0">
                          <a:solidFill>
                            <a:srgbClr val="34495E"/>
                          </a:solidFill>
                          <a:latin typeface="Palatino Linotype"/>
                          <a:ea typeface="Palatino Linotype"/>
                          <a:cs typeface="Palatino Linotype"/>
                          <a:sym typeface="Times New Roman"/>
                          <a:hlinkClick r:id="rId4"/>
                        </a:rPr>
                        <a:t>f@uchicago.edu </a:t>
                      </a:r>
                    </a:p>
                    <a:p>
                      <a:pPr marL="0" marR="0" lvl="0" indent="0" algn="ctr" rtl="0">
                        <a:lnSpc>
                          <a:spcPct val="107000"/>
                        </a:lnSpc>
                        <a:spcBef>
                          <a:spcPts val="0"/>
                        </a:spcBef>
                        <a:spcAft>
                          <a:spcPts val="0"/>
                        </a:spcAft>
                        <a:buSzPct val="25000"/>
                        <a:buNone/>
                      </a:pPr>
                      <a:r>
                        <a:rPr lang="en" sz="1700" b="1" u="sng" strike="noStrike" cap="none" dirty="0">
                          <a:solidFill>
                            <a:srgbClr val="34495E"/>
                          </a:solidFill>
                          <a:latin typeface="Palatino Linotype"/>
                          <a:ea typeface="Palatino Linotype"/>
                          <a:cs typeface="Palatino Linotype"/>
                          <a:sym typeface="Times New Roman"/>
                          <a:hlinkClick r:id="rId5"/>
                        </a:rPr>
                        <a:t>jmausolf</a:t>
                      </a:r>
                      <a:r>
                        <a:rPr lang="en" sz="1700" b="1" u="sng" dirty="0">
                          <a:solidFill>
                            <a:srgbClr val="34495E"/>
                          </a:solidFill>
                          <a:latin typeface="Palatino Linotype"/>
                          <a:ea typeface="Palatino Linotype"/>
                          <a:cs typeface="Palatino Linotype"/>
                          <a:sym typeface="Times New Roman"/>
                          <a:hlinkClick r:id="rId5"/>
                        </a:rPr>
                        <a:t>.github.io</a:t>
                      </a:r>
                    </a:p>
                  </a:txBody>
                  <a:tcPr marL="68575" marR="68575" marT="0" marB="0">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tcPr>
                </a:tc>
                <a:extLst>
                  <a:ext uri="{0D108BD9-81ED-4DB2-BD59-A6C34878D82A}">
                    <a16:rowId xmlns:a16="http://schemas.microsoft.com/office/drawing/2014/main" xmlns="" val="10000"/>
                  </a:ext>
                </a:extLst>
              </a:tr>
            </a:tbl>
          </a:graphicData>
        </a:graphic>
      </p:graphicFrame>
      <p:pic>
        <p:nvPicPr>
          <p:cNvPr id="3" name="Picture 2" descr="University_of_Chicago_logo.svg.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97196" y="85291"/>
            <a:ext cx="2549610" cy="51191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53480"/>
            <a:ext cx="8850600" cy="693300"/>
          </a:xfrm>
          <a:prstGeom prst="rect">
            <a:avLst/>
          </a:prstGeom>
          <a:noFill/>
          <a:ln>
            <a:noFill/>
          </a:ln>
        </p:spPr>
        <p:txBody>
          <a:bodyPr lIns="91415" tIns="91415" rIns="91415" bIns="91415" anchor="b" anchorCtr="0">
            <a:noAutofit/>
          </a:bodyPr>
          <a:lstStyle/>
          <a:p>
            <a:pPr>
              <a:buSzPct val="25000"/>
            </a:pPr>
            <a:r>
              <a:rPr lang="en-US" sz="4200" dirty="0">
                <a:solidFill>
                  <a:srgbClr val="34495E"/>
                </a:solidFill>
                <a:sym typeface="Lustria"/>
              </a:rPr>
              <a:t>ETL Pipeline </a:t>
            </a:r>
            <a:r>
              <a:rPr lang="en-US" sz="4200" dirty="0" smtClean="0">
                <a:solidFill>
                  <a:srgbClr val="34495E"/>
                </a:solidFill>
                <a:sym typeface="Lustria"/>
              </a:rPr>
              <a:t>Python </a:t>
            </a:r>
            <a:r>
              <a:rPr lang="en-US" sz="4200" dirty="0">
                <a:solidFill>
                  <a:srgbClr val="34495E"/>
                </a:solidFill>
                <a:sym typeface="Lustria"/>
              </a:rPr>
              <a:t>and SQLite</a:t>
            </a:r>
            <a:endParaRPr lang="en" sz="4200" dirty="0">
              <a:solidFill>
                <a:srgbClr val="34495E"/>
              </a:solidFill>
              <a:sym typeface="Lustria"/>
            </a:endParaRPr>
          </a:p>
        </p:txBody>
      </p:sp>
      <p:pic>
        <p:nvPicPr>
          <p:cNvPr id="7" name="Picture 6">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1576513" y="1652356"/>
            <a:ext cx="457200" cy="457200"/>
          </a:xfrm>
          <a:prstGeom prst="rect">
            <a:avLst/>
          </a:prstGeom>
        </p:spPr>
      </p:pic>
      <p:sp>
        <p:nvSpPr>
          <p:cNvPr id="8" name="TextBox 7">
            <a:extLst>
              <a:ext uri="{FF2B5EF4-FFF2-40B4-BE49-F238E27FC236}">
                <a16:creationId xmlns:a16="http://schemas.microsoft.com/office/drawing/2014/main" xmlns="" id="{19D25CFB-1E51-714F-9527-BFAF19928F8E}"/>
              </a:ext>
            </a:extLst>
          </p:cNvPr>
          <p:cNvSpPr txBox="1"/>
          <p:nvPr/>
        </p:nvSpPr>
        <p:spPr>
          <a:xfrm>
            <a:off x="541867" y="1057996"/>
            <a:ext cx="2472266" cy="523220"/>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Federal Election Commission Data</a:t>
            </a:r>
            <a:endParaRPr lang="en-US" b="1" dirty="0">
              <a:solidFill>
                <a:srgbClr val="34495E"/>
              </a:solidFill>
              <a:latin typeface="Palatino Linotype"/>
            </a:endParaRPr>
          </a:p>
        </p:txBody>
      </p:sp>
      <p:pic>
        <p:nvPicPr>
          <p:cNvPr id="2" name="Picture 1" descr="downloa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7919" y="895416"/>
            <a:ext cx="685800" cy="685800"/>
          </a:xfrm>
          <a:prstGeom prst="rect">
            <a:avLst/>
          </a:prstGeom>
        </p:spPr>
      </p:pic>
      <p:sp>
        <p:nvSpPr>
          <p:cNvPr id="10" name="TextBox 9">
            <a:extLst>
              <a:ext uri="{FF2B5EF4-FFF2-40B4-BE49-F238E27FC236}">
                <a16:creationId xmlns:a16="http://schemas.microsoft.com/office/drawing/2014/main" xmlns="" id="{19D25CFB-1E51-714F-9527-BFAF19928F8E}"/>
              </a:ext>
            </a:extLst>
          </p:cNvPr>
          <p:cNvSpPr txBox="1"/>
          <p:nvPr/>
        </p:nvSpPr>
        <p:spPr>
          <a:xfrm>
            <a:off x="541867" y="2328374"/>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Determine Party Identities of Political Committees Per Election Cycle</a:t>
            </a:r>
            <a:endParaRPr lang="en-US" b="1" dirty="0">
              <a:solidFill>
                <a:srgbClr val="34495E"/>
              </a:solidFill>
              <a:latin typeface="Palatino Linotype"/>
            </a:endParaRPr>
          </a:p>
        </p:txBody>
      </p:sp>
      <p:pic>
        <p:nvPicPr>
          <p:cNvPr id="11" name="Picture 10">
            <a:extLst>
              <a:ext uri="{FF2B5EF4-FFF2-40B4-BE49-F238E27FC236}">
                <a16:creationId xmlns:a16="http://schemas.microsoft.com/office/drawing/2014/main" xmlns="" id="{E840566F-E74F-3B4E-BE31-B2A45A2A046D}"/>
              </a:ext>
            </a:extLst>
          </p:cNvPr>
          <p:cNvPicPr>
            <a:picLocks noChangeAspect="1"/>
          </p:cNvPicPr>
          <p:nvPr/>
        </p:nvPicPr>
        <p:blipFill>
          <a:blip r:embed="rId5"/>
          <a:stretch>
            <a:fillRect/>
          </a:stretch>
        </p:blipFill>
        <p:spPr>
          <a:xfrm>
            <a:off x="3470540" y="2138340"/>
            <a:ext cx="457200" cy="457200"/>
          </a:xfrm>
          <a:prstGeom prst="rect">
            <a:avLst/>
          </a:prstGeom>
        </p:spPr>
      </p:pic>
      <p:pic>
        <p:nvPicPr>
          <p:cNvPr id="12" name="Picture 11">
            <a:extLst>
              <a:ext uri="{FF2B5EF4-FFF2-40B4-BE49-F238E27FC236}">
                <a16:creationId xmlns:a16="http://schemas.microsoft.com/office/drawing/2014/main" xmlns="" id="{5AC8EE01-6B2C-224D-969F-CC1214130B9D}"/>
              </a:ext>
            </a:extLst>
          </p:cNvPr>
          <p:cNvPicPr>
            <a:picLocks noChangeAspect="1"/>
          </p:cNvPicPr>
          <p:nvPr/>
        </p:nvPicPr>
        <p:blipFill>
          <a:blip r:embed="rId6"/>
          <a:stretch>
            <a:fillRect/>
          </a:stretch>
        </p:blipFill>
        <p:spPr>
          <a:xfrm>
            <a:off x="3198430" y="2588424"/>
            <a:ext cx="457200" cy="457200"/>
          </a:xfrm>
          <a:prstGeom prst="rect">
            <a:avLst/>
          </a:prstGeom>
        </p:spPr>
      </p:pic>
      <p:pic>
        <p:nvPicPr>
          <p:cNvPr id="13" name="Picture 12">
            <a:extLst>
              <a:ext uri="{FF2B5EF4-FFF2-40B4-BE49-F238E27FC236}">
                <a16:creationId xmlns:a16="http://schemas.microsoft.com/office/drawing/2014/main" xmlns="" id="{51A1037C-643A-B747-8B3C-986C4DC6A09C}"/>
              </a:ext>
            </a:extLst>
          </p:cNvPr>
          <p:cNvPicPr>
            <a:picLocks noChangeAspect="1"/>
          </p:cNvPicPr>
          <p:nvPr/>
        </p:nvPicPr>
        <p:blipFill>
          <a:blip r:embed="rId7"/>
          <a:stretch>
            <a:fillRect/>
          </a:stretch>
        </p:blipFill>
        <p:spPr>
          <a:xfrm>
            <a:off x="3710819" y="2599124"/>
            <a:ext cx="457200" cy="457200"/>
          </a:xfrm>
          <a:prstGeom prst="rect">
            <a:avLst/>
          </a:prstGeom>
        </p:spPr>
      </p:pic>
      <p:sp>
        <p:nvSpPr>
          <p:cNvPr id="14" name="TextBox 13">
            <a:extLst>
              <a:ext uri="{FF2B5EF4-FFF2-40B4-BE49-F238E27FC236}">
                <a16:creationId xmlns:a16="http://schemas.microsoft.com/office/drawing/2014/main" xmlns="" id="{19D25CFB-1E51-714F-9527-BFAF19928F8E}"/>
              </a:ext>
            </a:extLst>
          </p:cNvPr>
          <p:cNvSpPr txBox="1"/>
          <p:nvPr/>
        </p:nvSpPr>
        <p:spPr>
          <a:xfrm>
            <a:off x="541867" y="3598009"/>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Build FEC Tables with Individual Contribution Election Cycles</a:t>
            </a:r>
            <a:endParaRPr lang="en-US" b="1" dirty="0">
              <a:solidFill>
                <a:srgbClr val="34495E"/>
              </a:solidFill>
              <a:latin typeface="Palatino Linotype"/>
            </a:endParaRPr>
          </a:p>
        </p:txBody>
      </p:sp>
      <p:pic>
        <p:nvPicPr>
          <p:cNvPr id="3" name="Picture 2" descr="sql-file-format-symbol.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67919" y="3598009"/>
            <a:ext cx="685800" cy="685800"/>
          </a:xfrm>
          <a:prstGeom prst="rect">
            <a:avLst/>
          </a:prstGeom>
        </p:spPr>
      </p:pic>
      <p:pic>
        <p:nvPicPr>
          <p:cNvPr id="16" name="Picture 15">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1576513" y="3096465"/>
            <a:ext cx="457200" cy="457200"/>
          </a:xfrm>
          <a:prstGeom prst="rect">
            <a:avLst/>
          </a:prstGeom>
        </p:spPr>
      </p:pic>
      <p:sp>
        <p:nvSpPr>
          <p:cNvPr id="17" name="TextBox 16">
            <a:extLst>
              <a:ext uri="{FF2B5EF4-FFF2-40B4-BE49-F238E27FC236}">
                <a16:creationId xmlns:a16="http://schemas.microsoft.com/office/drawing/2014/main" xmlns="" id="{19D25CFB-1E51-714F-9527-BFAF19928F8E}"/>
              </a:ext>
            </a:extLst>
          </p:cNvPr>
          <p:cNvSpPr txBox="1"/>
          <p:nvPr/>
        </p:nvSpPr>
        <p:spPr>
          <a:xfrm>
            <a:off x="5604934" y="1054219"/>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SQL Filter of Individual Contributions for Requested Companies</a:t>
            </a:r>
            <a:endParaRPr lang="en-US" b="1" dirty="0">
              <a:solidFill>
                <a:srgbClr val="34495E"/>
              </a:solidFill>
              <a:latin typeface="Palatino Linotype"/>
            </a:endParaRPr>
          </a:p>
        </p:txBody>
      </p:sp>
      <p:pic>
        <p:nvPicPr>
          <p:cNvPr id="9" name="Picture 8" descr="filter.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375302" y="1057996"/>
            <a:ext cx="594360" cy="594360"/>
          </a:xfrm>
          <a:prstGeom prst="rect">
            <a:avLst/>
          </a:prstGeom>
        </p:spPr>
      </p:pic>
      <p:pic>
        <p:nvPicPr>
          <p:cNvPr id="19" name="Picture 18" descr="sql-file-format-symbol.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9770" y="1335683"/>
            <a:ext cx="457200" cy="457200"/>
          </a:xfrm>
          <a:prstGeom prst="rect">
            <a:avLst/>
          </a:prstGeom>
        </p:spPr>
      </p:pic>
      <p:sp>
        <p:nvSpPr>
          <p:cNvPr id="20" name="TextBox 19">
            <a:extLst>
              <a:ext uri="{FF2B5EF4-FFF2-40B4-BE49-F238E27FC236}">
                <a16:creationId xmlns:a16="http://schemas.microsoft.com/office/drawing/2014/main" xmlns="" id="{19D25CFB-1E51-714F-9527-BFAF19928F8E}"/>
              </a:ext>
            </a:extLst>
          </p:cNvPr>
          <p:cNvSpPr txBox="1"/>
          <p:nvPr/>
        </p:nvSpPr>
        <p:spPr>
          <a:xfrm>
            <a:off x="5604934" y="2328374"/>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Python, </a:t>
            </a:r>
            <a:r>
              <a:rPr lang="en-US" b="1" dirty="0" err="1" smtClean="0">
                <a:solidFill>
                  <a:srgbClr val="34495E"/>
                </a:solidFill>
                <a:latin typeface="Palatino Linotype"/>
              </a:rPr>
              <a:t>RegEx</a:t>
            </a:r>
            <a:r>
              <a:rPr lang="en-US" b="1" dirty="0" smtClean="0">
                <a:solidFill>
                  <a:srgbClr val="34495E"/>
                </a:solidFill>
                <a:latin typeface="Palatino Linotype"/>
              </a:rPr>
              <a:t> Quality Control of Companies and Employer Occupations</a:t>
            </a:r>
            <a:endParaRPr lang="en-US" b="1" dirty="0">
              <a:solidFill>
                <a:srgbClr val="34495E"/>
              </a:solidFill>
              <a:latin typeface="Palatino Linotype"/>
            </a:endParaRPr>
          </a:p>
        </p:txBody>
      </p:sp>
      <p:pic>
        <p:nvPicPr>
          <p:cNvPr id="15" name="Picture 14" descr="py.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30577" y="2381238"/>
            <a:ext cx="685800" cy="685800"/>
          </a:xfrm>
          <a:prstGeom prst="rect">
            <a:avLst/>
          </a:prstGeom>
        </p:spPr>
      </p:pic>
      <p:sp>
        <p:nvSpPr>
          <p:cNvPr id="22" name="TextBox 21">
            <a:extLst>
              <a:ext uri="{FF2B5EF4-FFF2-40B4-BE49-F238E27FC236}">
                <a16:creationId xmlns:a16="http://schemas.microsoft.com/office/drawing/2014/main" xmlns="" id="{19D25CFB-1E51-714F-9527-BFAF19928F8E}"/>
              </a:ext>
            </a:extLst>
          </p:cNvPr>
          <p:cNvSpPr txBox="1"/>
          <p:nvPr/>
        </p:nvSpPr>
        <p:spPr>
          <a:xfrm>
            <a:off x="5574551" y="3553665"/>
            <a:ext cx="2472266" cy="523220"/>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Determine Individuals by Firm and Election Cycle</a:t>
            </a:r>
            <a:endParaRPr lang="en-US" b="1" dirty="0">
              <a:solidFill>
                <a:srgbClr val="34495E"/>
              </a:solidFill>
              <a:latin typeface="Palatino Linotype"/>
            </a:endParaRPr>
          </a:p>
        </p:txBody>
      </p:sp>
      <p:pic>
        <p:nvPicPr>
          <p:cNvPr id="18" name="Picture 17" descr="users-group.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230577" y="3553665"/>
            <a:ext cx="685800" cy="685800"/>
          </a:xfrm>
          <a:prstGeom prst="rect">
            <a:avLst/>
          </a:prstGeom>
        </p:spPr>
      </p:pic>
      <p:pic>
        <p:nvPicPr>
          <p:cNvPr id="24" name="Picture 23">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6690380" y="1820375"/>
            <a:ext cx="457200" cy="457200"/>
          </a:xfrm>
          <a:prstGeom prst="rect">
            <a:avLst/>
          </a:prstGeom>
        </p:spPr>
      </p:pic>
      <p:pic>
        <p:nvPicPr>
          <p:cNvPr id="25" name="Picture 24">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6690380" y="3079490"/>
            <a:ext cx="457200" cy="457200"/>
          </a:xfrm>
          <a:prstGeom prst="rect">
            <a:avLst/>
          </a:prstGeom>
        </p:spPr>
      </p:pic>
    </p:spTree>
    <p:extLst>
      <p:ext uri="{BB962C8B-B14F-4D97-AF65-F5344CB8AC3E}">
        <p14:creationId xmlns:p14="http://schemas.microsoft.com/office/powerpoint/2010/main" val="2594180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05100"/>
            <a:ext cx="8850600" cy="693300"/>
          </a:xfrm>
          <a:prstGeom prst="rect">
            <a:avLst/>
          </a:prstGeom>
          <a:noFill/>
          <a:ln>
            <a:noFill/>
          </a:ln>
        </p:spPr>
        <p:txBody>
          <a:bodyPr lIns="91415" tIns="91415" rIns="91415" bIns="91415" anchor="b" anchorCtr="0">
            <a:noAutofit/>
          </a:bodyPr>
          <a:lstStyle/>
          <a:p>
            <a:pPr>
              <a:buSzPct val="25000"/>
            </a:pPr>
            <a:r>
              <a:rPr lang="en-US" sz="4200" dirty="0">
                <a:solidFill>
                  <a:srgbClr val="34495E"/>
                </a:solidFill>
                <a:sym typeface="Lustria"/>
              </a:rPr>
              <a:t>All FEC Data Collected</a:t>
            </a:r>
            <a:endParaRPr lang="en" sz="4200" dirty="0">
              <a:solidFill>
                <a:srgbClr val="34495E"/>
              </a:solidFill>
              <a:sym typeface="Lustria"/>
            </a:endParaRPr>
          </a:p>
        </p:txBody>
      </p:sp>
      <p:graphicFrame>
        <p:nvGraphicFramePr>
          <p:cNvPr id="5" name="Shape 147"/>
          <p:cNvGraphicFramePr/>
          <p:nvPr>
            <p:extLst>
              <p:ext uri="{D42A27DB-BD31-4B8C-83A1-F6EECF244321}">
                <p14:modId xmlns:p14="http://schemas.microsoft.com/office/powerpoint/2010/main" val="1263172653"/>
              </p:ext>
            </p:extLst>
          </p:nvPr>
        </p:nvGraphicFramePr>
        <p:xfrm>
          <a:off x="590230" y="796700"/>
          <a:ext cx="8072439" cy="3840210"/>
        </p:xfrm>
        <a:graphic>
          <a:graphicData uri="http://schemas.openxmlformats.org/drawingml/2006/table">
            <a:tbl>
              <a:tblPr>
                <a:noFill/>
              </a:tblPr>
              <a:tblGrid>
                <a:gridCol w="2690813">
                  <a:extLst>
                    <a:ext uri="{9D8B030D-6E8A-4147-A177-3AD203B41FA5}">
                      <a16:colId xmlns:a16="http://schemas.microsoft.com/office/drawing/2014/main" xmlns="" val="20000"/>
                    </a:ext>
                  </a:extLst>
                </a:gridCol>
                <a:gridCol w="2690813">
                  <a:extLst>
                    <a:ext uri="{9D8B030D-6E8A-4147-A177-3AD203B41FA5}">
                      <a16:colId xmlns:a16="http://schemas.microsoft.com/office/drawing/2014/main" xmlns="" val="20001"/>
                    </a:ext>
                  </a:extLst>
                </a:gridCol>
                <a:gridCol w="2690813">
                  <a:extLst>
                    <a:ext uri="{9D8B030D-6E8A-4147-A177-3AD203B41FA5}">
                      <a16:colId xmlns:a16="http://schemas.microsoft.com/office/drawing/2014/main" xmlns="" val="20003"/>
                    </a:ext>
                  </a:extLst>
                </a:gridCol>
              </a:tblGrid>
              <a:tr h="365760">
                <a:tc gridSpan="3">
                  <a:txBody>
                    <a:bodyPr/>
                    <a:lstStyle/>
                    <a:p>
                      <a:pPr lvl="0" rtl="0">
                        <a:lnSpc>
                          <a:spcPct val="100000"/>
                        </a:lnSpc>
                        <a:spcBef>
                          <a:spcPts val="300"/>
                        </a:spcBef>
                        <a:buNone/>
                      </a:pPr>
                      <a:r>
                        <a:rPr lang="en" sz="1600" b="1" dirty="0">
                          <a:solidFill>
                            <a:srgbClr val="34495E"/>
                          </a:solidFill>
                          <a:latin typeface="Times New Roman"/>
                          <a:ea typeface="Times New Roman"/>
                          <a:cs typeface="Times New Roman"/>
                          <a:sym typeface="Times New Roman"/>
                        </a:rPr>
                        <a:t>Table 1.  </a:t>
                      </a:r>
                      <a:r>
                        <a:rPr lang="en" sz="1600" dirty="0">
                          <a:solidFill>
                            <a:srgbClr val="34495E"/>
                          </a:solidFill>
                          <a:latin typeface="Times New Roman"/>
                          <a:ea typeface="Times New Roman"/>
                          <a:cs typeface="Times New Roman"/>
                          <a:sym typeface="Times New Roman"/>
                        </a:rPr>
                        <a:t>Descriptive Statistics of FEC Data Tables, 1980-2018</a:t>
                      </a:r>
                      <a:endParaRPr lang="en-US"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lnL w="12700" cmpd="sng">
                      <a:noFill/>
                      <a:prstDash val="solid"/>
                    </a:lnL>
                  </a:tcPr>
                </a:tc>
                <a:tc hMerge="1">
                  <a:txBody>
                    <a:bodyPr/>
                    <a:lstStyle/>
                    <a:p>
                      <a:endParaRPr lang="en-US"/>
                    </a:p>
                  </a:txBody>
                  <a:tcPr>
                    <a:lnL w="12700" cmpd="sng">
                      <a:noFill/>
                      <a:prstDash val="solid"/>
                    </a:lnL>
                  </a:tcPr>
                </a:tc>
                <a:extLst>
                  <a:ext uri="{0D108BD9-81ED-4DB2-BD59-A6C34878D82A}">
                    <a16:rowId xmlns:a16="http://schemas.microsoft.com/office/drawing/2014/main" xmlns="" val="10000"/>
                  </a:ext>
                </a:extLst>
              </a:tr>
              <a:tr h="365760">
                <a:tc>
                  <a:txBody>
                    <a:bodyPr/>
                    <a:lstStyle/>
                    <a:p>
                      <a:pPr lvl="0" algn="l" rtl="0">
                        <a:lnSpc>
                          <a:spcPct val="100000"/>
                        </a:lnSpc>
                        <a:spcBef>
                          <a:spcPts val="300"/>
                        </a:spcBef>
                        <a:buNone/>
                      </a:pPr>
                      <a:r>
                        <a:rPr lang="en" sz="1600" b="1" dirty="0">
                          <a:solidFill>
                            <a:srgbClr val="34495E"/>
                          </a:solidFill>
                          <a:latin typeface="Times New Roman"/>
                          <a:ea typeface="Times New Roman"/>
                          <a:cs typeface="Times New Roman"/>
                          <a:sym typeface="Times New Roman"/>
                        </a:rPr>
                        <a:t> FEC Table</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US" sz="1600" b="1" dirty="0">
                          <a:solidFill>
                            <a:srgbClr val="34495E"/>
                          </a:solidFill>
                          <a:latin typeface="Times New Roman"/>
                          <a:ea typeface="Times New Roman"/>
                          <a:cs typeface="Times New Roman"/>
                          <a:sym typeface="Times New Roman"/>
                        </a:rPr>
                        <a:t>Total Observations</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 sz="1600" b="1" dirty="0">
                          <a:solidFill>
                            <a:srgbClr val="34495E"/>
                          </a:solidFill>
                          <a:latin typeface="Times New Roman"/>
                          <a:ea typeface="Times New Roman"/>
                          <a:cs typeface="Times New Roman"/>
                          <a:sym typeface="Times New Roman"/>
                        </a:rPr>
                        <a:t>Years Covered</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1"/>
                  </a:ext>
                </a:extLst>
              </a:tr>
              <a:tr h="365760">
                <a:tc>
                  <a:txBody>
                    <a:bodyPr/>
                    <a:lstStyle/>
                    <a:p>
                      <a:pPr lvl="0" algn="l" rtl="0">
                        <a:lnSpc>
                          <a:spcPct val="100000"/>
                        </a:lnSpc>
                        <a:spcBef>
                          <a:spcPts val="0"/>
                        </a:spcBef>
                        <a:buNone/>
                      </a:pPr>
                      <a:r>
                        <a:rPr lang="en-US" sz="1600" dirty="0">
                          <a:solidFill>
                            <a:srgbClr val="34495E"/>
                          </a:solidFill>
                          <a:latin typeface="Times New Roman"/>
                          <a:ea typeface="Times New Roman"/>
                          <a:cs typeface="Times New Roman"/>
                          <a:sym typeface="Times New Roman"/>
                        </a:rPr>
                        <a:t>Committees</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218,482</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2"/>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Candidates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95,807</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3"/>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Linkages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50,775</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2000-2018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229592295"/>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Itemized Records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9,584,743</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7518291"/>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Contributions to Candidates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5,122,434</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548757341"/>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Individual Contributions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54,314,410</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353356342"/>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Operating Expenditures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10,677,8490</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659047699"/>
                  </a:ext>
                </a:extLst>
              </a:tr>
            </a:tbl>
          </a:graphicData>
        </a:graphic>
      </p:graphicFrame>
    </p:spTree>
    <p:extLst>
      <p:ext uri="{BB962C8B-B14F-4D97-AF65-F5344CB8AC3E}">
        <p14:creationId xmlns:p14="http://schemas.microsoft.com/office/powerpoint/2010/main" val="1794953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05100"/>
            <a:ext cx="8850600" cy="693300"/>
          </a:xfrm>
          <a:prstGeom prst="rect">
            <a:avLst/>
          </a:prstGeom>
          <a:noFill/>
          <a:ln>
            <a:noFill/>
          </a:ln>
        </p:spPr>
        <p:txBody>
          <a:bodyPr lIns="91415" tIns="91415" rIns="91415" bIns="91415" anchor="b" anchorCtr="0">
            <a:noAutofit/>
          </a:bodyPr>
          <a:lstStyle/>
          <a:p>
            <a:pPr>
              <a:buSzPct val="25000"/>
            </a:pPr>
            <a:r>
              <a:rPr lang="en-US" sz="4200" dirty="0">
                <a:solidFill>
                  <a:srgbClr val="34495E"/>
                </a:solidFill>
                <a:sym typeface="Lustria"/>
              </a:rPr>
              <a:t>Primary FEC Tables Used</a:t>
            </a:r>
            <a:endParaRPr lang="en" sz="4200" dirty="0">
              <a:solidFill>
                <a:srgbClr val="34495E"/>
              </a:solidFill>
              <a:sym typeface="Lustria"/>
            </a:endParaRPr>
          </a:p>
        </p:txBody>
      </p:sp>
      <p:graphicFrame>
        <p:nvGraphicFramePr>
          <p:cNvPr id="5" name="Shape 147"/>
          <p:cNvGraphicFramePr/>
          <p:nvPr>
            <p:extLst>
              <p:ext uri="{D42A27DB-BD31-4B8C-83A1-F6EECF244321}">
                <p14:modId xmlns:p14="http://schemas.microsoft.com/office/powerpoint/2010/main" val="3403243267"/>
              </p:ext>
            </p:extLst>
          </p:nvPr>
        </p:nvGraphicFramePr>
        <p:xfrm>
          <a:off x="590230" y="796700"/>
          <a:ext cx="8072439" cy="3840210"/>
        </p:xfrm>
        <a:graphic>
          <a:graphicData uri="http://schemas.openxmlformats.org/drawingml/2006/table">
            <a:tbl>
              <a:tblPr>
                <a:noFill/>
              </a:tblPr>
              <a:tblGrid>
                <a:gridCol w="2690813">
                  <a:extLst>
                    <a:ext uri="{9D8B030D-6E8A-4147-A177-3AD203B41FA5}">
                      <a16:colId xmlns:a16="http://schemas.microsoft.com/office/drawing/2014/main" xmlns="" val="20000"/>
                    </a:ext>
                  </a:extLst>
                </a:gridCol>
                <a:gridCol w="2690813">
                  <a:extLst>
                    <a:ext uri="{9D8B030D-6E8A-4147-A177-3AD203B41FA5}">
                      <a16:colId xmlns:a16="http://schemas.microsoft.com/office/drawing/2014/main" xmlns="" val="20001"/>
                    </a:ext>
                  </a:extLst>
                </a:gridCol>
                <a:gridCol w="2690813">
                  <a:extLst>
                    <a:ext uri="{9D8B030D-6E8A-4147-A177-3AD203B41FA5}">
                      <a16:colId xmlns:a16="http://schemas.microsoft.com/office/drawing/2014/main" xmlns="" val="20003"/>
                    </a:ext>
                  </a:extLst>
                </a:gridCol>
              </a:tblGrid>
              <a:tr h="365760">
                <a:tc gridSpan="3">
                  <a:txBody>
                    <a:bodyPr/>
                    <a:lstStyle/>
                    <a:p>
                      <a:pPr lvl="0" rtl="0">
                        <a:lnSpc>
                          <a:spcPct val="100000"/>
                        </a:lnSpc>
                        <a:spcBef>
                          <a:spcPts val="300"/>
                        </a:spcBef>
                        <a:buNone/>
                      </a:pPr>
                      <a:r>
                        <a:rPr lang="en" sz="1600" b="1" dirty="0">
                          <a:solidFill>
                            <a:srgbClr val="34495E"/>
                          </a:solidFill>
                          <a:latin typeface="Times New Roman"/>
                          <a:ea typeface="Times New Roman"/>
                          <a:cs typeface="Times New Roman"/>
                          <a:sym typeface="Times New Roman"/>
                        </a:rPr>
                        <a:t>Table 1.  </a:t>
                      </a:r>
                      <a:r>
                        <a:rPr lang="en" sz="1600" dirty="0">
                          <a:solidFill>
                            <a:srgbClr val="34495E"/>
                          </a:solidFill>
                          <a:latin typeface="Times New Roman"/>
                          <a:ea typeface="Times New Roman"/>
                          <a:cs typeface="Times New Roman"/>
                          <a:sym typeface="Times New Roman"/>
                        </a:rPr>
                        <a:t>Descriptive Statistics of FEC Data Tables, 1980-2018</a:t>
                      </a:r>
                      <a:endParaRPr lang="en-US"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lnL w="12700" cmpd="sng">
                      <a:noFill/>
                      <a:prstDash val="solid"/>
                    </a:lnL>
                  </a:tcPr>
                </a:tc>
                <a:tc hMerge="1">
                  <a:txBody>
                    <a:bodyPr/>
                    <a:lstStyle/>
                    <a:p>
                      <a:endParaRPr lang="en-US"/>
                    </a:p>
                  </a:txBody>
                  <a:tcPr>
                    <a:lnL w="12700" cmpd="sng">
                      <a:noFill/>
                      <a:prstDash val="solid"/>
                    </a:lnL>
                  </a:tcPr>
                </a:tc>
                <a:extLst>
                  <a:ext uri="{0D108BD9-81ED-4DB2-BD59-A6C34878D82A}">
                    <a16:rowId xmlns:a16="http://schemas.microsoft.com/office/drawing/2014/main" xmlns="" val="10000"/>
                  </a:ext>
                </a:extLst>
              </a:tr>
              <a:tr h="365760">
                <a:tc>
                  <a:txBody>
                    <a:bodyPr/>
                    <a:lstStyle/>
                    <a:p>
                      <a:pPr lvl="0" algn="l" rtl="0">
                        <a:lnSpc>
                          <a:spcPct val="100000"/>
                        </a:lnSpc>
                        <a:spcBef>
                          <a:spcPts val="300"/>
                        </a:spcBef>
                        <a:buNone/>
                      </a:pPr>
                      <a:r>
                        <a:rPr lang="en" sz="1600" b="1" dirty="0">
                          <a:solidFill>
                            <a:srgbClr val="34495E"/>
                          </a:solidFill>
                          <a:latin typeface="Times New Roman"/>
                          <a:ea typeface="Times New Roman"/>
                          <a:cs typeface="Times New Roman"/>
                          <a:sym typeface="Times New Roman"/>
                        </a:rPr>
                        <a:t> FEC Table</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US" sz="1600" b="1" dirty="0">
                          <a:solidFill>
                            <a:srgbClr val="34495E"/>
                          </a:solidFill>
                          <a:latin typeface="Times New Roman"/>
                          <a:ea typeface="Times New Roman"/>
                          <a:cs typeface="Times New Roman"/>
                          <a:sym typeface="Times New Roman"/>
                        </a:rPr>
                        <a:t>Total Observations</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 sz="1600" b="1" dirty="0">
                          <a:solidFill>
                            <a:srgbClr val="34495E"/>
                          </a:solidFill>
                          <a:latin typeface="Times New Roman"/>
                          <a:ea typeface="Times New Roman"/>
                          <a:cs typeface="Times New Roman"/>
                          <a:sym typeface="Times New Roman"/>
                        </a:rPr>
                        <a:t>Years Covered</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1"/>
                  </a:ext>
                </a:extLst>
              </a:tr>
              <a:tr h="365760">
                <a:tc>
                  <a:txBody>
                    <a:bodyPr/>
                    <a:lstStyle/>
                    <a:p>
                      <a:pPr lvl="0" algn="l" rtl="0">
                        <a:lnSpc>
                          <a:spcPct val="100000"/>
                        </a:lnSpc>
                        <a:spcBef>
                          <a:spcPts val="0"/>
                        </a:spcBef>
                        <a:buNone/>
                      </a:pPr>
                      <a:r>
                        <a:rPr lang="en-US" sz="1600" dirty="0">
                          <a:solidFill>
                            <a:srgbClr val="34495E"/>
                          </a:solidFill>
                          <a:latin typeface="Times New Roman"/>
                          <a:ea typeface="Times New Roman"/>
                          <a:cs typeface="Times New Roman"/>
                          <a:sym typeface="Times New Roman"/>
                        </a:rPr>
                        <a:t>Committees</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218,482</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xmlns="" val="10002"/>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Candidates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95,807</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xmlns="" val="10003"/>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Linkages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50,775</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2000-2018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4229592295"/>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Itemized Records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9,584,743</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xmlns="" val="47518291"/>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Contributions to Candidates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5,122,434</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548757341"/>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Individual Contributions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54,314,410</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xmlns="" val="2353356342"/>
                  </a:ext>
                </a:extLst>
              </a:tr>
              <a:tr h="365760">
                <a:tc>
                  <a:txBody>
                    <a:bodyPr/>
                    <a:lstStyle/>
                    <a:p>
                      <a:pPr lvl="0" algn="l" rtl="0">
                        <a:lnSpc>
                          <a:spcPct val="100000"/>
                        </a:lnSpc>
                        <a:spcBef>
                          <a:spcPts val="0"/>
                        </a:spcBef>
                        <a:buNone/>
                      </a:pPr>
                      <a:r>
                        <a:rPr lang="en" sz="1600" dirty="0">
                          <a:solidFill>
                            <a:srgbClr val="34495E"/>
                          </a:solidFill>
                          <a:latin typeface="Times New Roman"/>
                          <a:ea typeface="Times New Roman"/>
                          <a:cs typeface="Times New Roman"/>
                          <a:sym typeface="Times New Roman"/>
                        </a:rPr>
                        <a:t>Operating Expenditures</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10,677,8490</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659047699"/>
                  </a:ext>
                </a:extLst>
              </a:tr>
            </a:tbl>
          </a:graphicData>
        </a:graphic>
      </p:graphicFrame>
    </p:spTree>
    <p:extLst>
      <p:ext uri="{BB962C8B-B14F-4D97-AF65-F5344CB8AC3E}">
        <p14:creationId xmlns:p14="http://schemas.microsoft.com/office/powerpoint/2010/main" val="3542425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05100"/>
            <a:ext cx="8850600" cy="693300"/>
          </a:xfrm>
          <a:prstGeom prst="rect">
            <a:avLst/>
          </a:prstGeom>
          <a:noFill/>
          <a:ln>
            <a:noFill/>
          </a:ln>
        </p:spPr>
        <p:txBody>
          <a:bodyPr lIns="91415" tIns="91415" rIns="91415" bIns="91415" anchor="b" anchorCtr="0">
            <a:noAutofit/>
          </a:bodyPr>
          <a:lstStyle/>
          <a:p>
            <a:pPr>
              <a:buSzPct val="25000"/>
            </a:pPr>
            <a:r>
              <a:rPr lang="en-US" sz="4200" dirty="0">
                <a:solidFill>
                  <a:srgbClr val="34495E"/>
                </a:solidFill>
                <a:sym typeface="Lustria"/>
              </a:rPr>
              <a:t>ETL Pipeline </a:t>
            </a:r>
            <a:r>
              <a:rPr lang="en-US" sz="4200" dirty="0" smtClean="0">
                <a:solidFill>
                  <a:srgbClr val="34495E"/>
                </a:solidFill>
                <a:sym typeface="Lustria"/>
              </a:rPr>
              <a:t>Python </a:t>
            </a:r>
            <a:r>
              <a:rPr lang="en-US" sz="4200" dirty="0">
                <a:solidFill>
                  <a:srgbClr val="34495E"/>
                </a:solidFill>
                <a:sym typeface="Lustria"/>
              </a:rPr>
              <a:t>and SQLite</a:t>
            </a:r>
            <a:endParaRPr lang="en" sz="4200" dirty="0">
              <a:solidFill>
                <a:srgbClr val="34495E"/>
              </a:solidFill>
              <a:sym typeface="Lustria"/>
            </a:endParaRPr>
          </a:p>
        </p:txBody>
      </p:sp>
      <p:pic>
        <p:nvPicPr>
          <p:cNvPr id="7" name="Picture 6">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1576513" y="1652356"/>
            <a:ext cx="457200" cy="457200"/>
          </a:xfrm>
          <a:prstGeom prst="rect">
            <a:avLst/>
          </a:prstGeom>
        </p:spPr>
      </p:pic>
      <p:sp>
        <p:nvSpPr>
          <p:cNvPr id="8" name="TextBox 7">
            <a:extLst>
              <a:ext uri="{FF2B5EF4-FFF2-40B4-BE49-F238E27FC236}">
                <a16:creationId xmlns:a16="http://schemas.microsoft.com/office/drawing/2014/main" xmlns="" id="{19D25CFB-1E51-714F-9527-BFAF19928F8E}"/>
              </a:ext>
            </a:extLst>
          </p:cNvPr>
          <p:cNvSpPr txBox="1"/>
          <p:nvPr/>
        </p:nvSpPr>
        <p:spPr>
          <a:xfrm>
            <a:off x="541867" y="1057996"/>
            <a:ext cx="2472266" cy="523220"/>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Federal Election Commission Data</a:t>
            </a:r>
            <a:endParaRPr lang="en-US" b="1" dirty="0">
              <a:solidFill>
                <a:srgbClr val="34495E"/>
              </a:solidFill>
              <a:latin typeface="Palatino Linotype"/>
            </a:endParaRPr>
          </a:p>
        </p:txBody>
      </p:sp>
      <p:pic>
        <p:nvPicPr>
          <p:cNvPr id="2" name="Picture 1" descr="downloa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7919" y="895416"/>
            <a:ext cx="685800" cy="685800"/>
          </a:xfrm>
          <a:prstGeom prst="rect">
            <a:avLst/>
          </a:prstGeom>
        </p:spPr>
      </p:pic>
      <p:sp>
        <p:nvSpPr>
          <p:cNvPr id="10" name="TextBox 9">
            <a:extLst>
              <a:ext uri="{FF2B5EF4-FFF2-40B4-BE49-F238E27FC236}">
                <a16:creationId xmlns:a16="http://schemas.microsoft.com/office/drawing/2014/main" xmlns="" id="{19D25CFB-1E51-714F-9527-BFAF19928F8E}"/>
              </a:ext>
            </a:extLst>
          </p:cNvPr>
          <p:cNvSpPr txBox="1"/>
          <p:nvPr/>
        </p:nvSpPr>
        <p:spPr>
          <a:xfrm>
            <a:off x="541867" y="2328374"/>
            <a:ext cx="2472266" cy="738664"/>
          </a:xfrm>
          <a:prstGeom prst="rect">
            <a:avLst/>
          </a:prstGeom>
          <a:solidFill>
            <a:schemeClr val="accent1">
              <a:lumMod val="20000"/>
              <a:lumOff val="80000"/>
            </a:schemeClr>
          </a:solidFill>
          <a:ln>
            <a:solidFill>
              <a:schemeClr val="tx2"/>
            </a:solidFill>
          </a:ln>
          <a:effectLst>
            <a:reflection blurRad="6350" stA="52000" endA="300" endPos="35000" dir="5400000" sy="-100000" algn="bl" rotWithShape="0"/>
          </a:effectLst>
        </p:spPr>
        <p:txBody>
          <a:bodyPr wrap="square" rtlCol="0">
            <a:spAutoFit/>
          </a:bodyPr>
          <a:lstStyle/>
          <a:p>
            <a:pPr algn="ctr"/>
            <a:r>
              <a:rPr lang="en-US" b="1" dirty="0" smtClean="0">
                <a:solidFill>
                  <a:srgbClr val="34495E"/>
                </a:solidFill>
                <a:latin typeface="Palatino Linotype"/>
              </a:rPr>
              <a:t>Determine Party Identities of Political Committees Per Election Cycle</a:t>
            </a:r>
            <a:endParaRPr lang="en-US" b="1" dirty="0">
              <a:solidFill>
                <a:srgbClr val="34495E"/>
              </a:solidFill>
              <a:latin typeface="Palatino Linotype"/>
            </a:endParaRPr>
          </a:p>
        </p:txBody>
      </p:sp>
      <p:pic>
        <p:nvPicPr>
          <p:cNvPr id="11" name="Picture 10">
            <a:extLst>
              <a:ext uri="{FF2B5EF4-FFF2-40B4-BE49-F238E27FC236}">
                <a16:creationId xmlns:a16="http://schemas.microsoft.com/office/drawing/2014/main" xmlns="" id="{E840566F-E74F-3B4E-BE31-B2A45A2A046D}"/>
              </a:ext>
            </a:extLst>
          </p:cNvPr>
          <p:cNvPicPr>
            <a:picLocks noChangeAspect="1"/>
          </p:cNvPicPr>
          <p:nvPr/>
        </p:nvPicPr>
        <p:blipFill>
          <a:blip r:embed="rId5"/>
          <a:stretch>
            <a:fillRect/>
          </a:stretch>
        </p:blipFill>
        <p:spPr>
          <a:xfrm>
            <a:off x="3470540" y="2138340"/>
            <a:ext cx="457200" cy="457200"/>
          </a:xfrm>
          <a:prstGeom prst="rect">
            <a:avLst/>
          </a:prstGeom>
        </p:spPr>
      </p:pic>
      <p:pic>
        <p:nvPicPr>
          <p:cNvPr id="12" name="Picture 11">
            <a:extLst>
              <a:ext uri="{FF2B5EF4-FFF2-40B4-BE49-F238E27FC236}">
                <a16:creationId xmlns:a16="http://schemas.microsoft.com/office/drawing/2014/main" xmlns="" id="{5AC8EE01-6B2C-224D-969F-CC1214130B9D}"/>
              </a:ext>
            </a:extLst>
          </p:cNvPr>
          <p:cNvPicPr>
            <a:picLocks noChangeAspect="1"/>
          </p:cNvPicPr>
          <p:nvPr/>
        </p:nvPicPr>
        <p:blipFill>
          <a:blip r:embed="rId6"/>
          <a:stretch>
            <a:fillRect/>
          </a:stretch>
        </p:blipFill>
        <p:spPr>
          <a:xfrm>
            <a:off x="3198430" y="2588424"/>
            <a:ext cx="457200" cy="457200"/>
          </a:xfrm>
          <a:prstGeom prst="rect">
            <a:avLst/>
          </a:prstGeom>
        </p:spPr>
      </p:pic>
      <p:pic>
        <p:nvPicPr>
          <p:cNvPr id="13" name="Picture 12">
            <a:extLst>
              <a:ext uri="{FF2B5EF4-FFF2-40B4-BE49-F238E27FC236}">
                <a16:creationId xmlns:a16="http://schemas.microsoft.com/office/drawing/2014/main" xmlns="" id="{51A1037C-643A-B747-8B3C-986C4DC6A09C}"/>
              </a:ext>
            </a:extLst>
          </p:cNvPr>
          <p:cNvPicPr>
            <a:picLocks noChangeAspect="1"/>
          </p:cNvPicPr>
          <p:nvPr/>
        </p:nvPicPr>
        <p:blipFill>
          <a:blip r:embed="rId7"/>
          <a:stretch>
            <a:fillRect/>
          </a:stretch>
        </p:blipFill>
        <p:spPr>
          <a:xfrm>
            <a:off x="3710819" y="2599124"/>
            <a:ext cx="457200" cy="457200"/>
          </a:xfrm>
          <a:prstGeom prst="rect">
            <a:avLst/>
          </a:prstGeom>
        </p:spPr>
      </p:pic>
      <p:sp>
        <p:nvSpPr>
          <p:cNvPr id="14" name="TextBox 13">
            <a:extLst>
              <a:ext uri="{FF2B5EF4-FFF2-40B4-BE49-F238E27FC236}">
                <a16:creationId xmlns:a16="http://schemas.microsoft.com/office/drawing/2014/main" xmlns="" id="{19D25CFB-1E51-714F-9527-BFAF19928F8E}"/>
              </a:ext>
            </a:extLst>
          </p:cNvPr>
          <p:cNvSpPr txBox="1"/>
          <p:nvPr/>
        </p:nvSpPr>
        <p:spPr>
          <a:xfrm>
            <a:off x="541867" y="3598009"/>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Build FEC Tables with Individual Contribution Election Cycles</a:t>
            </a:r>
            <a:endParaRPr lang="en-US" b="1" dirty="0">
              <a:solidFill>
                <a:srgbClr val="34495E"/>
              </a:solidFill>
              <a:latin typeface="Palatino Linotype"/>
            </a:endParaRPr>
          </a:p>
        </p:txBody>
      </p:sp>
      <p:pic>
        <p:nvPicPr>
          <p:cNvPr id="3" name="Picture 2" descr="sql-file-format-symbol.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67919" y="3598009"/>
            <a:ext cx="685800" cy="685800"/>
          </a:xfrm>
          <a:prstGeom prst="rect">
            <a:avLst/>
          </a:prstGeom>
        </p:spPr>
      </p:pic>
      <p:pic>
        <p:nvPicPr>
          <p:cNvPr id="16" name="Picture 15">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1576513" y="3096465"/>
            <a:ext cx="457200" cy="457200"/>
          </a:xfrm>
          <a:prstGeom prst="rect">
            <a:avLst/>
          </a:prstGeom>
        </p:spPr>
      </p:pic>
      <p:sp>
        <p:nvSpPr>
          <p:cNvPr id="17" name="TextBox 16">
            <a:extLst>
              <a:ext uri="{FF2B5EF4-FFF2-40B4-BE49-F238E27FC236}">
                <a16:creationId xmlns:a16="http://schemas.microsoft.com/office/drawing/2014/main" xmlns="" id="{19D25CFB-1E51-714F-9527-BFAF19928F8E}"/>
              </a:ext>
            </a:extLst>
          </p:cNvPr>
          <p:cNvSpPr txBox="1"/>
          <p:nvPr/>
        </p:nvSpPr>
        <p:spPr>
          <a:xfrm>
            <a:off x="5604934" y="1054219"/>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SQL Filter of Individual Contributions for Requested Companies</a:t>
            </a:r>
            <a:endParaRPr lang="en-US" b="1" dirty="0">
              <a:solidFill>
                <a:srgbClr val="34495E"/>
              </a:solidFill>
              <a:latin typeface="Palatino Linotype"/>
            </a:endParaRPr>
          </a:p>
        </p:txBody>
      </p:sp>
      <p:pic>
        <p:nvPicPr>
          <p:cNvPr id="9" name="Picture 8" descr="filter.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375302" y="1057996"/>
            <a:ext cx="594360" cy="594360"/>
          </a:xfrm>
          <a:prstGeom prst="rect">
            <a:avLst/>
          </a:prstGeom>
        </p:spPr>
      </p:pic>
      <p:pic>
        <p:nvPicPr>
          <p:cNvPr id="19" name="Picture 18" descr="sql-file-format-symbol.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9770" y="1335683"/>
            <a:ext cx="457200" cy="457200"/>
          </a:xfrm>
          <a:prstGeom prst="rect">
            <a:avLst/>
          </a:prstGeom>
        </p:spPr>
      </p:pic>
      <p:sp>
        <p:nvSpPr>
          <p:cNvPr id="20" name="TextBox 19">
            <a:extLst>
              <a:ext uri="{FF2B5EF4-FFF2-40B4-BE49-F238E27FC236}">
                <a16:creationId xmlns:a16="http://schemas.microsoft.com/office/drawing/2014/main" xmlns="" id="{19D25CFB-1E51-714F-9527-BFAF19928F8E}"/>
              </a:ext>
            </a:extLst>
          </p:cNvPr>
          <p:cNvSpPr txBox="1"/>
          <p:nvPr/>
        </p:nvSpPr>
        <p:spPr>
          <a:xfrm>
            <a:off x="5604934" y="2328374"/>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Python, </a:t>
            </a:r>
            <a:r>
              <a:rPr lang="en-US" b="1" dirty="0" err="1" smtClean="0">
                <a:solidFill>
                  <a:srgbClr val="34495E"/>
                </a:solidFill>
                <a:latin typeface="Palatino Linotype"/>
              </a:rPr>
              <a:t>RegEx</a:t>
            </a:r>
            <a:r>
              <a:rPr lang="en-US" b="1" dirty="0" smtClean="0">
                <a:solidFill>
                  <a:srgbClr val="34495E"/>
                </a:solidFill>
                <a:latin typeface="Palatino Linotype"/>
              </a:rPr>
              <a:t> Quality Control of Companies and Employer Occupations</a:t>
            </a:r>
            <a:endParaRPr lang="en-US" b="1" dirty="0">
              <a:solidFill>
                <a:srgbClr val="34495E"/>
              </a:solidFill>
              <a:latin typeface="Palatino Linotype"/>
            </a:endParaRPr>
          </a:p>
        </p:txBody>
      </p:sp>
      <p:pic>
        <p:nvPicPr>
          <p:cNvPr id="15" name="Picture 14" descr="py.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30577" y="2381238"/>
            <a:ext cx="685800" cy="685800"/>
          </a:xfrm>
          <a:prstGeom prst="rect">
            <a:avLst/>
          </a:prstGeom>
        </p:spPr>
      </p:pic>
      <p:sp>
        <p:nvSpPr>
          <p:cNvPr id="22" name="TextBox 21">
            <a:extLst>
              <a:ext uri="{FF2B5EF4-FFF2-40B4-BE49-F238E27FC236}">
                <a16:creationId xmlns:a16="http://schemas.microsoft.com/office/drawing/2014/main" xmlns="" id="{19D25CFB-1E51-714F-9527-BFAF19928F8E}"/>
              </a:ext>
            </a:extLst>
          </p:cNvPr>
          <p:cNvSpPr txBox="1"/>
          <p:nvPr/>
        </p:nvSpPr>
        <p:spPr>
          <a:xfrm>
            <a:off x="5574551" y="3553665"/>
            <a:ext cx="2472266" cy="523220"/>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Determine Individuals by Firm and Election Cycle</a:t>
            </a:r>
            <a:endParaRPr lang="en-US" b="1" dirty="0">
              <a:solidFill>
                <a:srgbClr val="34495E"/>
              </a:solidFill>
              <a:latin typeface="Palatino Linotype"/>
            </a:endParaRPr>
          </a:p>
        </p:txBody>
      </p:sp>
      <p:pic>
        <p:nvPicPr>
          <p:cNvPr id="18" name="Picture 17" descr="users-group.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230577" y="3553665"/>
            <a:ext cx="685800" cy="685800"/>
          </a:xfrm>
          <a:prstGeom prst="rect">
            <a:avLst/>
          </a:prstGeom>
        </p:spPr>
      </p:pic>
      <p:pic>
        <p:nvPicPr>
          <p:cNvPr id="24" name="Picture 23">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6690380" y="1820375"/>
            <a:ext cx="457200" cy="457200"/>
          </a:xfrm>
          <a:prstGeom prst="rect">
            <a:avLst/>
          </a:prstGeom>
        </p:spPr>
      </p:pic>
      <p:pic>
        <p:nvPicPr>
          <p:cNvPr id="25" name="Picture 24">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6690380" y="3079490"/>
            <a:ext cx="457200" cy="457200"/>
          </a:xfrm>
          <a:prstGeom prst="rect">
            <a:avLst/>
          </a:prstGeom>
        </p:spPr>
      </p:pic>
    </p:spTree>
    <p:extLst>
      <p:ext uri="{BB962C8B-B14F-4D97-AF65-F5344CB8AC3E}">
        <p14:creationId xmlns:p14="http://schemas.microsoft.com/office/powerpoint/2010/main" val="4247066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05100"/>
            <a:ext cx="8850600" cy="693300"/>
          </a:xfrm>
          <a:prstGeom prst="rect">
            <a:avLst/>
          </a:prstGeom>
          <a:noFill/>
          <a:ln>
            <a:noFill/>
          </a:ln>
        </p:spPr>
        <p:txBody>
          <a:bodyPr lIns="91415" tIns="91415" rIns="91415" bIns="91415" anchor="b" anchorCtr="0">
            <a:noAutofit/>
          </a:bodyPr>
          <a:lstStyle/>
          <a:p>
            <a:pPr>
              <a:buSzPct val="25000"/>
            </a:pPr>
            <a:r>
              <a:rPr lang="en-US" sz="2400" dirty="0">
                <a:solidFill>
                  <a:srgbClr val="34495E"/>
                </a:solidFill>
                <a:sym typeface="Lustria"/>
              </a:rPr>
              <a:t>What Party is Associated with an Individual Contribution?</a:t>
            </a:r>
            <a:endParaRPr lang="en" sz="2400" dirty="0">
              <a:solidFill>
                <a:srgbClr val="34495E"/>
              </a:solidFill>
              <a:sym typeface="Lustria"/>
            </a:endParaRPr>
          </a:p>
        </p:txBody>
      </p:sp>
      <p:pic>
        <p:nvPicPr>
          <p:cNvPr id="3" name="Picture 2">
            <a:extLst>
              <a:ext uri="{FF2B5EF4-FFF2-40B4-BE49-F238E27FC236}">
                <a16:creationId xmlns:a16="http://schemas.microsoft.com/office/drawing/2014/main" xmlns="" id="{DB481A4A-7B55-D64A-B8B4-83C59034428C}"/>
              </a:ext>
            </a:extLst>
          </p:cNvPr>
          <p:cNvPicPr>
            <a:picLocks noChangeAspect="1"/>
          </p:cNvPicPr>
          <p:nvPr/>
        </p:nvPicPr>
        <p:blipFill>
          <a:blip r:embed="rId3"/>
          <a:stretch>
            <a:fillRect/>
          </a:stretch>
        </p:blipFill>
        <p:spPr>
          <a:xfrm>
            <a:off x="982282" y="1598191"/>
            <a:ext cx="1143000" cy="1143000"/>
          </a:xfrm>
          <a:prstGeom prst="rect">
            <a:avLst/>
          </a:prstGeom>
        </p:spPr>
      </p:pic>
      <p:pic>
        <p:nvPicPr>
          <p:cNvPr id="7" name="Picture 6">
            <a:extLst>
              <a:ext uri="{FF2B5EF4-FFF2-40B4-BE49-F238E27FC236}">
                <a16:creationId xmlns:a16="http://schemas.microsoft.com/office/drawing/2014/main" xmlns="" id="{7DEEF32E-1C58-F14E-9704-F3FB801DC2AD}"/>
              </a:ext>
            </a:extLst>
          </p:cNvPr>
          <p:cNvPicPr>
            <a:picLocks noChangeAspect="1"/>
          </p:cNvPicPr>
          <p:nvPr/>
        </p:nvPicPr>
        <p:blipFill>
          <a:blip r:embed="rId4"/>
          <a:stretch>
            <a:fillRect/>
          </a:stretch>
        </p:blipFill>
        <p:spPr>
          <a:xfrm>
            <a:off x="970545" y="2777743"/>
            <a:ext cx="1143000" cy="1143000"/>
          </a:xfrm>
          <a:prstGeom prst="rect">
            <a:avLst/>
          </a:prstGeom>
        </p:spPr>
      </p:pic>
      <p:sp>
        <p:nvSpPr>
          <p:cNvPr id="9" name="TextBox 8">
            <a:extLst>
              <a:ext uri="{FF2B5EF4-FFF2-40B4-BE49-F238E27FC236}">
                <a16:creationId xmlns:a16="http://schemas.microsoft.com/office/drawing/2014/main" xmlns="" id="{19D25CFB-1E51-714F-9527-BFAF19928F8E}"/>
              </a:ext>
            </a:extLst>
          </p:cNvPr>
          <p:cNvSpPr txBox="1"/>
          <p:nvPr/>
        </p:nvSpPr>
        <p:spPr>
          <a:xfrm>
            <a:off x="370483" y="1136885"/>
            <a:ext cx="2343124" cy="307777"/>
          </a:xfrm>
          <a:prstGeom prst="rect">
            <a:avLst/>
          </a:prstGeom>
          <a:noFill/>
        </p:spPr>
        <p:txBody>
          <a:bodyPr wrap="square" rtlCol="0">
            <a:spAutoFit/>
          </a:bodyPr>
          <a:lstStyle/>
          <a:p>
            <a:pPr algn="ctr"/>
            <a:r>
              <a:rPr lang="en-US" b="1" dirty="0">
                <a:solidFill>
                  <a:srgbClr val="34495E"/>
                </a:solidFill>
                <a:latin typeface="Palatino Linotype"/>
              </a:rPr>
              <a:t>Individual Contributions</a:t>
            </a:r>
          </a:p>
        </p:txBody>
      </p:sp>
      <p:pic>
        <p:nvPicPr>
          <p:cNvPr id="21" name="Picture 20">
            <a:extLst>
              <a:ext uri="{FF2B5EF4-FFF2-40B4-BE49-F238E27FC236}">
                <a16:creationId xmlns:a16="http://schemas.microsoft.com/office/drawing/2014/main" xmlns="" id="{480E6906-89BE-5947-B446-506E1C15D25B}"/>
              </a:ext>
            </a:extLst>
          </p:cNvPr>
          <p:cNvPicPr>
            <a:picLocks noChangeAspect="1"/>
          </p:cNvPicPr>
          <p:nvPr/>
        </p:nvPicPr>
        <p:blipFill>
          <a:blip r:embed="rId5"/>
          <a:stretch>
            <a:fillRect/>
          </a:stretch>
        </p:blipFill>
        <p:spPr>
          <a:xfrm>
            <a:off x="3410124" y="1598191"/>
            <a:ext cx="2432651" cy="2432651"/>
          </a:xfrm>
          <a:prstGeom prst="rect">
            <a:avLst/>
          </a:prstGeom>
        </p:spPr>
      </p:pic>
      <p:sp>
        <p:nvSpPr>
          <p:cNvPr id="24" name="TextBox 23">
            <a:extLst>
              <a:ext uri="{FF2B5EF4-FFF2-40B4-BE49-F238E27FC236}">
                <a16:creationId xmlns:a16="http://schemas.microsoft.com/office/drawing/2014/main" xmlns="" id="{8F36E6B2-8F90-1F42-91F9-00CB47BF87C6}"/>
              </a:ext>
            </a:extLst>
          </p:cNvPr>
          <p:cNvSpPr txBox="1"/>
          <p:nvPr/>
        </p:nvSpPr>
        <p:spPr>
          <a:xfrm>
            <a:off x="3454888" y="1136885"/>
            <a:ext cx="2343124" cy="307777"/>
          </a:xfrm>
          <a:prstGeom prst="rect">
            <a:avLst/>
          </a:prstGeom>
          <a:noFill/>
        </p:spPr>
        <p:txBody>
          <a:bodyPr wrap="square" rtlCol="0">
            <a:spAutoFit/>
          </a:bodyPr>
          <a:lstStyle/>
          <a:p>
            <a:pPr algn="ctr"/>
            <a:r>
              <a:rPr lang="en-US" b="1" dirty="0">
                <a:solidFill>
                  <a:srgbClr val="34495E"/>
                </a:solidFill>
                <a:latin typeface="Palatino Linotype"/>
              </a:rPr>
              <a:t>Political Committee</a:t>
            </a:r>
          </a:p>
        </p:txBody>
      </p:sp>
      <p:sp>
        <p:nvSpPr>
          <p:cNvPr id="25" name="TextBox 24">
            <a:extLst>
              <a:ext uri="{FF2B5EF4-FFF2-40B4-BE49-F238E27FC236}">
                <a16:creationId xmlns:a16="http://schemas.microsoft.com/office/drawing/2014/main" xmlns="" id="{7B68DAA0-18CF-2E4E-BA10-F0876580D3ED}"/>
              </a:ext>
            </a:extLst>
          </p:cNvPr>
          <p:cNvSpPr txBox="1"/>
          <p:nvPr/>
        </p:nvSpPr>
        <p:spPr>
          <a:xfrm>
            <a:off x="6539293" y="1156205"/>
            <a:ext cx="2343124" cy="307777"/>
          </a:xfrm>
          <a:prstGeom prst="rect">
            <a:avLst/>
          </a:prstGeom>
          <a:noFill/>
        </p:spPr>
        <p:txBody>
          <a:bodyPr wrap="square" rtlCol="0">
            <a:spAutoFit/>
          </a:bodyPr>
          <a:lstStyle/>
          <a:p>
            <a:pPr algn="ctr"/>
            <a:r>
              <a:rPr lang="en-US" b="1" dirty="0">
                <a:solidFill>
                  <a:srgbClr val="34495E"/>
                </a:solidFill>
                <a:latin typeface="Palatino Linotype"/>
              </a:rPr>
              <a:t>Partisanship</a:t>
            </a:r>
          </a:p>
        </p:txBody>
      </p:sp>
      <p:pic>
        <p:nvPicPr>
          <p:cNvPr id="23" name="Picture 22">
            <a:extLst>
              <a:ext uri="{FF2B5EF4-FFF2-40B4-BE49-F238E27FC236}">
                <a16:creationId xmlns:a16="http://schemas.microsoft.com/office/drawing/2014/main" xmlns="" id="{E840566F-E74F-3B4E-BE31-B2A45A2A046D}"/>
              </a:ext>
            </a:extLst>
          </p:cNvPr>
          <p:cNvPicPr>
            <a:picLocks noChangeAspect="1"/>
          </p:cNvPicPr>
          <p:nvPr/>
        </p:nvPicPr>
        <p:blipFill>
          <a:blip r:embed="rId6"/>
          <a:stretch>
            <a:fillRect/>
          </a:stretch>
        </p:blipFill>
        <p:spPr>
          <a:xfrm>
            <a:off x="7160333" y="1598191"/>
            <a:ext cx="1371600" cy="1371600"/>
          </a:xfrm>
          <a:prstGeom prst="rect">
            <a:avLst/>
          </a:prstGeom>
        </p:spPr>
      </p:pic>
      <p:pic>
        <p:nvPicPr>
          <p:cNvPr id="27" name="Picture 26">
            <a:extLst>
              <a:ext uri="{FF2B5EF4-FFF2-40B4-BE49-F238E27FC236}">
                <a16:creationId xmlns:a16="http://schemas.microsoft.com/office/drawing/2014/main" xmlns="" id="{5AC8EE01-6B2C-224D-969F-CC1214130B9D}"/>
              </a:ext>
            </a:extLst>
          </p:cNvPr>
          <p:cNvPicPr>
            <a:picLocks noChangeAspect="1"/>
          </p:cNvPicPr>
          <p:nvPr/>
        </p:nvPicPr>
        <p:blipFill>
          <a:blip r:embed="rId7"/>
          <a:stretch>
            <a:fillRect/>
          </a:stretch>
        </p:blipFill>
        <p:spPr>
          <a:xfrm>
            <a:off x="6588833" y="2780556"/>
            <a:ext cx="1143000" cy="1143000"/>
          </a:xfrm>
          <a:prstGeom prst="rect">
            <a:avLst/>
          </a:prstGeom>
        </p:spPr>
      </p:pic>
      <p:pic>
        <p:nvPicPr>
          <p:cNvPr id="29" name="Picture 28">
            <a:extLst>
              <a:ext uri="{FF2B5EF4-FFF2-40B4-BE49-F238E27FC236}">
                <a16:creationId xmlns:a16="http://schemas.microsoft.com/office/drawing/2014/main" xmlns="" id="{51A1037C-643A-B747-8B3C-986C4DC6A09C}"/>
              </a:ext>
            </a:extLst>
          </p:cNvPr>
          <p:cNvPicPr>
            <a:picLocks noChangeAspect="1"/>
          </p:cNvPicPr>
          <p:nvPr/>
        </p:nvPicPr>
        <p:blipFill>
          <a:blip r:embed="rId8"/>
          <a:stretch>
            <a:fillRect/>
          </a:stretch>
        </p:blipFill>
        <p:spPr>
          <a:xfrm>
            <a:off x="7844945" y="2777743"/>
            <a:ext cx="1143000" cy="1143000"/>
          </a:xfrm>
          <a:prstGeom prst="rect">
            <a:avLst/>
          </a:prstGeom>
        </p:spPr>
      </p:pic>
      <p:pic>
        <p:nvPicPr>
          <p:cNvPr id="31" name="Picture 30">
            <a:extLst>
              <a:ext uri="{FF2B5EF4-FFF2-40B4-BE49-F238E27FC236}">
                <a16:creationId xmlns:a16="http://schemas.microsoft.com/office/drawing/2014/main" xmlns="" id="{E20A7F5D-6B87-D846-A95A-532869EAD199}"/>
              </a:ext>
            </a:extLst>
          </p:cNvPr>
          <p:cNvPicPr>
            <a:picLocks noChangeAspect="1"/>
          </p:cNvPicPr>
          <p:nvPr/>
        </p:nvPicPr>
        <p:blipFill>
          <a:blip r:embed="rId9"/>
          <a:stretch>
            <a:fillRect/>
          </a:stretch>
        </p:blipFill>
        <p:spPr>
          <a:xfrm>
            <a:off x="2601657" y="2434843"/>
            <a:ext cx="685800" cy="685800"/>
          </a:xfrm>
          <a:prstGeom prst="rect">
            <a:avLst/>
          </a:prstGeom>
        </p:spPr>
      </p:pic>
      <p:pic>
        <p:nvPicPr>
          <p:cNvPr id="34" name="Picture 33">
            <a:extLst>
              <a:ext uri="{FF2B5EF4-FFF2-40B4-BE49-F238E27FC236}">
                <a16:creationId xmlns:a16="http://schemas.microsoft.com/office/drawing/2014/main" xmlns="" id="{A25D4186-933A-1347-B5D8-BE5024B6CCF5}"/>
              </a:ext>
            </a:extLst>
          </p:cNvPr>
          <p:cNvPicPr>
            <a:picLocks noChangeAspect="1"/>
          </p:cNvPicPr>
          <p:nvPr/>
        </p:nvPicPr>
        <p:blipFill>
          <a:blip r:embed="rId9"/>
          <a:stretch>
            <a:fillRect/>
          </a:stretch>
        </p:blipFill>
        <p:spPr>
          <a:xfrm>
            <a:off x="5954494" y="2398291"/>
            <a:ext cx="685800" cy="685800"/>
          </a:xfrm>
          <a:prstGeom prst="rect">
            <a:avLst/>
          </a:prstGeom>
        </p:spPr>
      </p:pic>
    </p:spTree>
    <p:extLst>
      <p:ext uri="{BB962C8B-B14F-4D97-AF65-F5344CB8AC3E}">
        <p14:creationId xmlns:p14="http://schemas.microsoft.com/office/powerpoint/2010/main" val="36957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05100"/>
            <a:ext cx="8850600" cy="693300"/>
          </a:xfrm>
          <a:prstGeom prst="rect">
            <a:avLst/>
          </a:prstGeom>
          <a:noFill/>
          <a:ln>
            <a:noFill/>
          </a:ln>
        </p:spPr>
        <p:txBody>
          <a:bodyPr lIns="91415" tIns="91415" rIns="91415" bIns="91415" anchor="b" anchorCtr="0">
            <a:noAutofit/>
          </a:bodyPr>
          <a:lstStyle/>
          <a:p>
            <a:pPr>
              <a:buSzPct val="25000"/>
            </a:pPr>
            <a:r>
              <a:rPr lang="en" sz="2400" dirty="0">
                <a:solidFill>
                  <a:srgbClr val="34495E"/>
                </a:solidFill>
                <a:sym typeface="Lustria"/>
              </a:rPr>
              <a:t>Determining the Partisan Profile of a Political Committee</a:t>
            </a:r>
          </a:p>
        </p:txBody>
      </p:sp>
      <p:pic>
        <p:nvPicPr>
          <p:cNvPr id="21" name="Picture 20">
            <a:extLst>
              <a:ext uri="{FF2B5EF4-FFF2-40B4-BE49-F238E27FC236}">
                <a16:creationId xmlns:a16="http://schemas.microsoft.com/office/drawing/2014/main" xmlns="" id="{480E6906-89BE-5947-B446-506E1C15D25B}"/>
              </a:ext>
            </a:extLst>
          </p:cNvPr>
          <p:cNvPicPr>
            <a:picLocks noChangeAspect="1"/>
          </p:cNvPicPr>
          <p:nvPr/>
        </p:nvPicPr>
        <p:blipFill>
          <a:blip r:embed="rId3"/>
          <a:stretch>
            <a:fillRect/>
          </a:stretch>
        </p:blipFill>
        <p:spPr>
          <a:xfrm>
            <a:off x="382894" y="1427369"/>
            <a:ext cx="1875425" cy="1875425"/>
          </a:xfrm>
          <a:prstGeom prst="rect">
            <a:avLst/>
          </a:prstGeom>
        </p:spPr>
      </p:pic>
      <p:sp>
        <p:nvSpPr>
          <p:cNvPr id="24" name="TextBox 23">
            <a:extLst>
              <a:ext uri="{FF2B5EF4-FFF2-40B4-BE49-F238E27FC236}">
                <a16:creationId xmlns:a16="http://schemas.microsoft.com/office/drawing/2014/main" xmlns="" id="{8F36E6B2-8F90-1F42-91F9-00CB47BF87C6}"/>
              </a:ext>
            </a:extLst>
          </p:cNvPr>
          <p:cNvSpPr txBox="1"/>
          <p:nvPr/>
        </p:nvSpPr>
        <p:spPr>
          <a:xfrm>
            <a:off x="245914" y="1119952"/>
            <a:ext cx="2343124" cy="307777"/>
          </a:xfrm>
          <a:prstGeom prst="rect">
            <a:avLst/>
          </a:prstGeom>
          <a:noFill/>
        </p:spPr>
        <p:txBody>
          <a:bodyPr wrap="square" rtlCol="0">
            <a:spAutoFit/>
          </a:bodyPr>
          <a:lstStyle/>
          <a:p>
            <a:pPr algn="ctr"/>
            <a:r>
              <a:rPr lang="en-US" b="1" dirty="0">
                <a:solidFill>
                  <a:srgbClr val="34495E"/>
                </a:solidFill>
                <a:latin typeface="Palatino Linotype"/>
              </a:rPr>
              <a:t>Political Committee</a:t>
            </a:r>
          </a:p>
        </p:txBody>
      </p:sp>
      <p:sp>
        <p:nvSpPr>
          <p:cNvPr id="25" name="TextBox 24">
            <a:extLst>
              <a:ext uri="{FF2B5EF4-FFF2-40B4-BE49-F238E27FC236}">
                <a16:creationId xmlns:a16="http://schemas.microsoft.com/office/drawing/2014/main" xmlns="" id="{7B68DAA0-18CF-2E4E-BA10-F0876580D3ED}"/>
              </a:ext>
            </a:extLst>
          </p:cNvPr>
          <p:cNvSpPr txBox="1"/>
          <p:nvPr/>
        </p:nvSpPr>
        <p:spPr>
          <a:xfrm>
            <a:off x="4999004" y="937804"/>
            <a:ext cx="2343124" cy="307777"/>
          </a:xfrm>
          <a:prstGeom prst="rect">
            <a:avLst/>
          </a:prstGeom>
          <a:noFill/>
        </p:spPr>
        <p:txBody>
          <a:bodyPr wrap="square" rtlCol="0">
            <a:spAutoFit/>
          </a:bodyPr>
          <a:lstStyle/>
          <a:p>
            <a:pPr algn="ctr"/>
            <a:r>
              <a:rPr lang="en-US" b="1" u="sng" dirty="0">
                <a:solidFill>
                  <a:srgbClr val="34495E"/>
                </a:solidFill>
                <a:latin typeface="Palatino Linotype"/>
              </a:rPr>
              <a:t>FEC Data Sources</a:t>
            </a:r>
          </a:p>
        </p:txBody>
      </p:sp>
      <p:pic>
        <p:nvPicPr>
          <p:cNvPr id="23" name="Picture 22">
            <a:extLst>
              <a:ext uri="{FF2B5EF4-FFF2-40B4-BE49-F238E27FC236}">
                <a16:creationId xmlns:a16="http://schemas.microsoft.com/office/drawing/2014/main" xmlns="" id="{E840566F-E74F-3B4E-BE31-B2A45A2A046D}"/>
              </a:ext>
            </a:extLst>
          </p:cNvPr>
          <p:cNvPicPr>
            <a:picLocks noChangeAspect="1"/>
          </p:cNvPicPr>
          <p:nvPr/>
        </p:nvPicPr>
        <p:blipFill>
          <a:blip r:embed="rId4"/>
          <a:stretch>
            <a:fillRect/>
          </a:stretch>
        </p:blipFill>
        <p:spPr>
          <a:xfrm>
            <a:off x="2552202" y="1966396"/>
            <a:ext cx="457200" cy="457200"/>
          </a:xfrm>
          <a:prstGeom prst="rect">
            <a:avLst/>
          </a:prstGeom>
        </p:spPr>
      </p:pic>
      <p:pic>
        <p:nvPicPr>
          <p:cNvPr id="27" name="Picture 26">
            <a:extLst>
              <a:ext uri="{FF2B5EF4-FFF2-40B4-BE49-F238E27FC236}">
                <a16:creationId xmlns:a16="http://schemas.microsoft.com/office/drawing/2014/main" xmlns="" id="{5AC8EE01-6B2C-224D-969F-CC1214130B9D}"/>
              </a:ext>
            </a:extLst>
          </p:cNvPr>
          <p:cNvPicPr>
            <a:picLocks noChangeAspect="1"/>
          </p:cNvPicPr>
          <p:nvPr/>
        </p:nvPicPr>
        <p:blipFill>
          <a:blip r:embed="rId5"/>
          <a:stretch>
            <a:fillRect/>
          </a:stretch>
        </p:blipFill>
        <p:spPr>
          <a:xfrm>
            <a:off x="2280092" y="2416480"/>
            <a:ext cx="457200" cy="457200"/>
          </a:xfrm>
          <a:prstGeom prst="rect">
            <a:avLst/>
          </a:prstGeom>
        </p:spPr>
      </p:pic>
      <p:pic>
        <p:nvPicPr>
          <p:cNvPr id="29" name="Picture 28">
            <a:extLst>
              <a:ext uri="{FF2B5EF4-FFF2-40B4-BE49-F238E27FC236}">
                <a16:creationId xmlns:a16="http://schemas.microsoft.com/office/drawing/2014/main" xmlns="" id="{51A1037C-643A-B747-8B3C-986C4DC6A09C}"/>
              </a:ext>
            </a:extLst>
          </p:cNvPr>
          <p:cNvPicPr>
            <a:picLocks noChangeAspect="1"/>
          </p:cNvPicPr>
          <p:nvPr/>
        </p:nvPicPr>
        <p:blipFill>
          <a:blip r:embed="rId6"/>
          <a:stretch>
            <a:fillRect/>
          </a:stretch>
        </p:blipFill>
        <p:spPr>
          <a:xfrm>
            <a:off x="2792481" y="2427180"/>
            <a:ext cx="457200" cy="457200"/>
          </a:xfrm>
          <a:prstGeom prst="rect">
            <a:avLst/>
          </a:prstGeom>
        </p:spPr>
      </p:pic>
      <p:pic>
        <p:nvPicPr>
          <p:cNvPr id="34" name="Picture 33">
            <a:extLst>
              <a:ext uri="{FF2B5EF4-FFF2-40B4-BE49-F238E27FC236}">
                <a16:creationId xmlns:a16="http://schemas.microsoft.com/office/drawing/2014/main" xmlns="" id="{A25D4186-933A-1347-B5D8-BE5024B6CCF5}"/>
              </a:ext>
            </a:extLst>
          </p:cNvPr>
          <p:cNvPicPr>
            <a:picLocks noChangeAspect="1"/>
          </p:cNvPicPr>
          <p:nvPr/>
        </p:nvPicPr>
        <p:blipFill>
          <a:blip r:embed="rId7"/>
          <a:stretch>
            <a:fillRect/>
          </a:stretch>
        </p:blipFill>
        <p:spPr>
          <a:xfrm rot="5400000">
            <a:off x="5930424" y="1879326"/>
            <a:ext cx="274320" cy="274320"/>
          </a:xfrm>
          <a:prstGeom prst="rect">
            <a:avLst/>
          </a:prstGeom>
        </p:spPr>
      </p:pic>
      <p:sp>
        <p:nvSpPr>
          <p:cNvPr id="14" name="TextBox 13">
            <a:extLst>
              <a:ext uri="{FF2B5EF4-FFF2-40B4-BE49-F238E27FC236}">
                <a16:creationId xmlns:a16="http://schemas.microsoft.com/office/drawing/2014/main" xmlns="" id="{A2FF8443-E8F4-644D-B9E3-DFA6AFEE287E}"/>
              </a:ext>
            </a:extLst>
          </p:cNvPr>
          <p:cNvSpPr txBox="1"/>
          <p:nvPr/>
        </p:nvSpPr>
        <p:spPr>
          <a:xfrm>
            <a:off x="4721458" y="1611024"/>
            <a:ext cx="2688605" cy="276999"/>
          </a:xfrm>
          <a:prstGeom prst="rect">
            <a:avLst/>
          </a:prstGeom>
          <a:noFill/>
        </p:spPr>
        <p:txBody>
          <a:bodyPr wrap="square" rtlCol="0">
            <a:spAutoFit/>
          </a:bodyPr>
          <a:lstStyle/>
          <a:p>
            <a:pPr algn="ctr"/>
            <a:r>
              <a:rPr lang="en-US" sz="1200" b="1" dirty="0" smtClean="0">
                <a:solidFill>
                  <a:srgbClr val="34495E"/>
                </a:solidFill>
                <a:latin typeface="Palatino Linotype"/>
              </a:rPr>
              <a:t>1. Committee </a:t>
            </a:r>
            <a:r>
              <a:rPr lang="en-US" sz="1200" b="1" dirty="0">
                <a:solidFill>
                  <a:srgbClr val="34495E"/>
                </a:solidFill>
                <a:latin typeface="Palatino Linotype"/>
              </a:rPr>
              <a:t>Party Affiliation</a:t>
            </a:r>
          </a:p>
        </p:txBody>
      </p:sp>
      <p:sp>
        <p:nvSpPr>
          <p:cNvPr id="15" name="TextBox 14">
            <a:extLst>
              <a:ext uri="{FF2B5EF4-FFF2-40B4-BE49-F238E27FC236}">
                <a16:creationId xmlns:a16="http://schemas.microsoft.com/office/drawing/2014/main" xmlns="" id="{EB96971A-AAE7-2243-989F-14192BD8FBEF}"/>
              </a:ext>
            </a:extLst>
          </p:cNvPr>
          <p:cNvSpPr txBox="1"/>
          <p:nvPr/>
        </p:nvSpPr>
        <p:spPr>
          <a:xfrm>
            <a:off x="4721458" y="2148303"/>
            <a:ext cx="2688605" cy="276999"/>
          </a:xfrm>
          <a:prstGeom prst="rect">
            <a:avLst/>
          </a:prstGeom>
          <a:noFill/>
        </p:spPr>
        <p:txBody>
          <a:bodyPr wrap="square" rtlCol="0">
            <a:spAutoFit/>
          </a:bodyPr>
          <a:lstStyle/>
          <a:p>
            <a:pPr algn="ctr"/>
            <a:r>
              <a:rPr lang="en-US" sz="1200" b="1" dirty="0" smtClean="0">
                <a:solidFill>
                  <a:srgbClr val="34495E"/>
                </a:solidFill>
                <a:latin typeface="Palatino Linotype"/>
              </a:rPr>
              <a:t>2. Candidate </a:t>
            </a:r>
            <a:r>
              <a:rPr lang="en-US" sz="1200" b="1" dirty="0">
                <a:solidFill>
                  <a:srgbClr val="34495E"/>
                </a:solidFill>
                <a:latin typeface="Palatino Linotype"/>
              </a:rPr>
              <a:t>Party Affiliation</a:t>
            </a:r>
          </a:p>
        </p:txBody>
      </p:sp>
      <p:sp>
        <p:nvSpPr>
          <p:cNvPr id="16" name="TextBox 15">
            <a:extLst>
              <a:ext uri="{FF2B5EF4-FFF2-40B4-BE49-F238E27FC236}">
                <a16:creationId xmlns:a16="http://schemas.microsoft.com/office/drawing/2014/main" xmlns="" id="{7CC74C18-8056-A143-9B80-080EABE29F8C}"/>
              </a:ext>
            </a:extLst>
          </p:cNvPr>
          <p:cNvSpPr txBox="1"/>
          <p:nvPr/>
        </p:nvSpPr>
        <p:spPr>
          <a:xfrm>
            <a:off x="4324349" y="2897985"/>
            <a:ext cx="3479280" cy="600164"/>
          </a:xfrm>
          <a:prstGeom prst="rect">
            <a:avLst/>
          </a:prstGeom>
          <a:noFill/>
        </p:spPr>
        <p:txBody>
          <a:bodyPr wrap="square" rtlCol="0">
            <a:spAutoFit/>
          </a:bodyPr>
          <a:lstStyle/>
          <a:p>
            <a:pPr algn="ctr"/>
            <a:r>
              <a:rPr lang="en-US" sz="1200" b="1" dirty="0" smtClean="0">
                <a:solidFill>
                  <a:srgbClr val="34495E"/>
                </a:solidFill>
                <a:latin typeface="Palatino Linotype"/>
              </a:rPr>
              <a:t>3. Itemized </a:t>
            </a:r>
            <a:r>
              <a:rPr lang="en-US" sz="1200" b="1" dirty="0">
                <a:solidFill>
                  <a:srgbClr val="34495E"/>
                </a:solidFill>
                <a:latin typeface="Palatino Linotype"/>
              </a:rPr>
              <a:t>Contributions to Other </a:t>
            </a:r>
            <a:r>
              <a:rPr lang="en-US" sz="1200" b="1" dirty="0" smtClean="0">
                <a:solidFill>
                  <a:srgbClr val="34495E"/>
                </a:solidFill>
                <a:latin typeface="Palatino Linotype"/>
              </a:rPr>
              <a:t>Committees</a:t>
            </a:r>
          </a:p>
          <a:p>
            <a:pPr algn="ctr"/>
            <a:endParaRPr lang="en-US" sz="1050" b="1" dirty="0" smtClean="0">
              <a:solidFill>
                <a:srgbClr val="34495E"/>
              </a:solidFill>
              <a:latin typeface="Palatino Linotype"/>
            </a:endParaRPr>
          </a:p>
          <a:p>
            <a:pPr algn="ctr"/>
            <a:r>
              <a:rPr lang="en-US" sz="1050" b="1" dirty="0" smtClean="0">
                <a:solidFill>
                  <a:srgbClr val="34495E"/>
                </a:solidFill>
                <a:latin typeface="Palatino Linotype"/>
              </a:rPr>
              <a:t>        {</a:t>
            </a:r>
            <a:r>
              <a:rPr lang="en-US" sz="1050" b="1" i="1" dirty="0" smtClean="0">
                <a:solidFill>
                  <a:srgbClr val="34495E"/>
                </a:solidFill>
                <a:latin typeface="Palatino Linotype"/>
              </a:rPr>
              <a:t>repeat steps 1-3 for each itemized committee}</a:t>
            </a:r>
            <a:endParaRPr lang="en-US" sz="1050" b="1" dirty="0">
              <a:solidFill>
                <a:srgbClr val="34495E"/>
              </a:solidFill>
              <a:latin typeface="Palatino Linotype"/>
            </a:endParaRPr>
          </a:p>
        </p:txBody>
      </p:sp>
      <p:pic>
        <p:nvPicPr>
          <p:cNvPr id="17" name="Picture 16">
            <a:extLst>
              <a:ext uri="{FF2B5EF4-FFF2-40B4-BE49-F238E27FC236}">
                <a16:creationId xmlns:a16="http://schemas.microsoft.com/office/drawing/2014/main" xmlns="" id="{5A82FC5D-38C1-2F4D-8012-C6B4DECD02C2}"/>
              </a:ext>
            </a:extLst>
          </p:cNvPr>
          <p:cNvPicPr>
            <a:picLocks noChangeAspect="1"/>
          </p:cNvPicPr>
          <p:nvPr/>
        </p:nvPicPr>
        <p:blipFill>
          <a:blip r:embed="rId4"/>
          <a:stretch>
            <a:fillRect/>
          </a:stretch>
        </p:blipFill>
        <p:spPr>
          <a:xfrm>
            <a:off x="8309099" y="1659423"/>
            <a:ext cx="228600" cy="228600"/>
          </a:xfrm>
          <a:prstGeom prst="rect">
            <a:avLst/>
          </a:prstGeom>
        </p:spPr>
      </p:pic>
      <p:pic>
        <p:nvPicPr>
          <p:cNvPr id="18" name="Picture 17">
            <a:extLst>
              <a:ext uri="{FF2B5EF4-FFF2-40B4-BE49-F238E27FC236}">
                <a16:creationId xmlns:a16="http://schemas.microsoft.com/office/drawing/2014/main" xmlns="" id="{46428965-F972-6E43-9673-98361B04A065}"/>
              </a:ext>
            </a:extLst>
          </p:cNvPr>
          <p:cNvPicPr>
            <a:picLocks noChangeAspect="1"/>
          </p:cNvPicPr>
          <p:nvPr/>
        </p:nvPicPr>
        <p:blipFill>
          <a:blip r:embed="rId5"/>
          <a:stretch>
            <a:fillRect/>
          </a:stretch>
        </p:blipFill>
        <p:spPr>
          <a:xfrm>
            <a:off x="7783543" y="1650965"/>
            <a:ext cx="228600" cy="228600"/>
          </a:xfrm>
          <a:prstGeom prst="rect">
            <a:avLst/>
          </a:prstGeom>
        </p:spPr>
      </p:pic>
      <p:pic>
        <p:nvPicPr>
          <p:cNvPr id="19" name="Picture 18">
            <a:extLst>
              <a:ext uri="{FF2B5EF4-FFF2-40B4-BE49-F238E27FC236}">
                <a16:creationId xmlns:a16="http://schemas.microsoft.com/office/drawing/2014/main" xmlns="" id="{ACD8A8ED-B028-6047-95B6-5077AD31F7DC}"/>
              </a:ext>
            </a:extLst>
          </p:cNvPr>
          <p:cNvPicPr>
            <a:picLocks noChangeAspect="1"/>
          </p:cNvPicPr>
          <p:nvPr/>
        </p:nvPicPr>
        <p:blipFill>
          <a:blip r:embed="rId6"/>
          <a:stretch>
            <a:fillRect/>
          </a:stretch>
        </p:blipFill>
        <p:spPr>
          <a:xfrm>
            <a:off x="8046321" y="1650965"/>
            <a:ext cx="228600" cy="228600"/>
          </a:xfrm>
          <a:prstGeom prst="rect">
            <a:avLst/>
          </a:prstGeom>
        </p:spPr>
      </p:pic>
      <p:pic>
        <p:nvPicPr>
          <p:cNvPr id="20" name="Picture 19">
            <a:extLst>
              <a:ext uri="{FF2B5EF4-FFF2-40B4-BE49-F238E27FC236}">
                <a16:creationId xmlns:a16="http://schemas.microsoft.com/office/drawing/2014/main" xmlns="" id="{583AD843-B7A7-3949-8ED9-8309E6F15035}"/>
              </a:ext>
            </a:extLst>
          </p:cNvPr>
          <p:cNvPicPr>
            <a:picLocks noChangeAspect="1"/>
          </p:cNvPicPr>
          <p:nvPr/>
        </p:nvPicPr>
        <p:blipFill>
          <a:blip r:embed="rId4"/>
          <a:stretch>
            <a:fillRect/>
          </a:stretch>
        </p:blipFill>
        <p:spPr>
          <a:xfrm>
            <a:off x="8308877" y="2172998"/>
            <a:ext cx="228600" cy="228600"/>
          </a:xfrm>
          <a:prstGeom prst="rect">
            <a:avLst/>
          </a:prstGeom>
        </p:spPr>
      </p:pic>
      <p:pic>
        <p:nvPicPr>
          <p:cNvPr id="22" name="Picture 21">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7783321" y="2164540"/>
            <a:ext cx="228600" cy="228600"/>
          </a:xfrm>
          <a:prstGeom prst="rect">
            <a:avLst/>
          </a:prstGeom>
        </p:spPr>
      </p:pic>
      <p:pic>
        <p:nvPicPr>
          <p:cNvPr id="26" name="Picture 25">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8046099" y="2164540"/>
            <a:ext cx="228600" cy="228600"/>
          </a:xfrm>
          <a:prstGeom prst="rect">
            <a:avLst/>
          </a:prstGeom>
        </p:spPr>
      </p:pic>
      <p:pic>
        <p:nvPicPr>
          <p:cNvPr id="28" name="Picture 27">
            <a:extLst>
              <a:ext uri="{FF2B5EF4-FFF2-40B4-BE49-F238E27FC236}">
                <a16:creationId xmlns:a16="http://schemas.microsoft.com/office/drawing/2014/main" xmlns="" id="{F2713295-E75A-204C-A2AA-3DB95D2191B0}"/>
              </a:ext>
            </a:extLst>
          </p:cNvPr>
          <p:cNvPicPr>
            <a:picLocks noChangeAspect="1"/>
          </p:cNvPicPr>
          <p:nvPr/>
        </p:nvPicPr>
        <p:blipFill>
          <a:blip r:embed="rId4"/>
          <a:stretch>
            <a:fillRect/>
          </a:stretch>
        </p:blipFill>
        <p:spPr>
          <a:xfrm>
            <a:off x="8309110" y="2922194"/>
            <a:ext cx="228600" cy="228600"/>
          </a:xfrm>
          <a:prstGeom prst="rect">
            <a:avLst/>
          </a:prstGeom>
        </p:spPr>
      </p:pic>
      <p:pic>
        <p:nvPicPr>
          <p:cNvPr id="30" name="Picture 29">
            <a:extLst>
              <a:ext uri="{FF2B5EF4-FFF2-40B4-BE49-F238E27FC236}">
                <a16:creationId xmlns:a16="http://schemas.microsoft.com/office/drawing/2014/main" xmlns="" id="{BD482D86-45B2-F743-8AFA-F8557B264F94}"/>
              </a:ext>
            </a:extLst>
          </p:cNvPr>
          <p:cNvPicPr>
            <a:picLocks noChangeAspect="1"/>
          </p:cNvPicPr>
          <p:nvPr/>
        </p:nvPicPr>
        <p:blipFill>
          <a:blip r:embed="rId5"/>
          <a:stretch>
            <a:fillRect/>
          </a:stretch>
        </p:blipFill>
        <p:spPr>
          <a:xfrm>
            <a:off x="7783554" y="2913736"/>
            <a:ext cx="228600" cy="228600"/>
          </a:xfrm>
          <a:prstGeom prst="rect">
            <a:avLst/>
          </a:prstGeom>
        </p:spPr>
      </p:pic>
      <p:pic>
        <p:nvPicPr>
          <p:cNvPr id="32" name="Picture 31">
            <a:extLst>
              <a:ext uri="{FF2B5EF4-FFF2-40B4-BE49-F238E27FC236}">
                <a16:creationId xmlns:a16="http://schemas.microsoft.com/office/drawing/2014/main" xmlns="" id="{4785BFBF-DD9D-5843-AAE7-C2E4F47B4DE8}"/>
              </a:ext>
            </a:extLst>
          </p:cNvPr>
          <p:cNvPicPr>
            <a:picLocks noChangeAspect="1"/>
          </p:cNvPicPr>
          <p:nvPr/>
        </p:nvPicPr>
        <p:blipFill>
          <a:blip r:embed="rId6"/>
          <a:stretch>
            <a:fillRect/>
          </a:stretch>
        </p:blipFill>
        <p:spPr>
          <a:xfrm>
            <a:off x="8046332" y="2913736"/>
            <a:ext cx="228600" cy="228600"/>
          </a:xfrm>
          <a:prstGeom prst="rect">
            <a:avLst/>
          </a:prstGeom>
        </p:spPr>
      </p:pic>
      <p:pic>
        <p:nvPicPr>
          <p:cNvPr id="33" name="Picture 32">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4643389" y="3490386"/>
            <a:ext cx="457200" cy="457200"/>
          </a:xfrm>
          <a:prstGeom prst="rect">
            <a:avLst/>
          </a:prstGeom>
        </p:spPr>
      </p:pic>
      <p:pic>
        <p:nvPicPr>
          <p:cNvPr id="35" name="Picture 34">
            <a:extLst>
              <a:ext uri="{FF2B5EF4-FFF2-40B4-BE49-F238E27FC236}">
                <a16:creationId xmlns:a16="http://schemas.microsoft.com/office/drawing/2014/main" xmlns="" id="{F094BB8D-E450-324A-A0A8-3FD8FF627F88}"/>
              </a:ext>
            </a:extLst>
          </p:cNvPr>
          <p:cNvPicPr>
            <a:picLocks noChangeAspect="1"/>
          </p:cNvPicPr>
          <p:nvPr/>
        </p:nvPicPr>
        <p:blipFill>
          <a:blip r:embed="rId3"/>
          <a:stretch>
            <a:fillRect/>
          </a:stretch>
        </p:blipFill>
        <p:spPr>
          <a:xfrm>
            <a:off x="5182336" y="3490386"/>
            <a:ext cx="457200" cy="457200"/>
          </a:xfrm>
          <a:prstGeom prst="rect">
            <a:avLst/>
          </a:prstGeom>
        </p:spPr>
      </p:pic>
      <p:pic>
        <p:nvPicPr>
          <p:cNvPr id="36" name="Picture 35">
            <a:extLst>
              <a:ext uri="{FF2B5EF4-FFF2-40B4-BE49-F238E27FC236}">
                <a16:creationId xmlns:a16="http://schemas.microsoft.com/office/drawing/2014/main" xmlns="" id="{1318E00D-9CFD-4B41-A258-04337A68A74B}"/>
              </a:ext>
            </a:extLst>
          </p:cNvPr>
          <p:cNvPicPr>
            <a:picLocks noChangeAspect="1"/>
          </p:cNvPicPr>
          <p:nvPr/>
        </p:nvPicPr>
        <p:blipFill>
          <a:blip r:embed="rId3"/>
          <a:stretch>
            <a:fillRect/>
          </a:stretch>
        </p:blipFill>
        <p:spPr>
          <a:xfrm>
            <a:off x="5721283" y="3490386"/>
            <a:ext cx="457200" cy="457200"/>
          </a:xfrm>
          <a:prstGeom prst="rect">
            <a:avLst/>
          </a:prstGeom>
        </p:spPr>
      </p:pic>
      <p:pic>
        <p:nvPicPr>
          <p:cNvPr id="44" name="Picture 43">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4618559" y="3947586"/>
            <a:ext cx="228600" cy="228600"/>
          </a:xfrm>
          <a:prstGeom prst="rect">
            <a:avLst/>
          </a:prstGeom>
        </p:spPr>
      </p:pic>
      <p:pic>
        <p:nvPicPr>
          <p:cNvPr id="45" name="Picture 44">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4881337" y="3947586"/>
            <a:ext cx="228600" cy="228600"/>
          </a:xfrm>
          <a:prstGeom prst="rect">
            <a:avLst/>
          </a:prstGeom>
        </p:spPr>
      </p:pic>
      <p:pic>
        <p:nvPicPr>
          <p:cNvPr id="46" name="Picture 45">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5144769" y="3946744"/>
            <a:ext cx="228600" cy="228600"/>
          </a:xfrm>
          <a:prstGeom prst="rect">
            <a:avLst/>
          </a:prstGeom>
        </p:spPr>
      </p:pic>
      <p:pic>
        <p:nvPicPr>
          <p:cNvPr id="47" name="Picture 46">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5407547" y="3946744"/>
            <a:ext cx="228600" cy="228600"/>
          </a:xfrm>
          <a:prstGeom prst="rect">
            <a:avLst/>
          </a:prstGeom>
        </p:spPr>
      </p:pic>
      <p:pic>
        <p:nvPicPr>
          <p:cNvPr id="48" name="Picture 47">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5684370" y="3947586"/>
            <a:ext cx="228600" cy="228600"/>
          </a:xfrm>
          <a:prstGeom prst="rect">
            <a:avLst/>
          </a:prstGeom>
        </p:spPr>
      </p:pic>
      <p:pic>
        <p:nvPicPr>
          <p:cNvPr id="49" name="Picture 48">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5947148" y="3947586"/>
            <a:ext cx="228600" cy="228600"/>
          </a:xfrm>
          <a:prstGeom prst="rect">
            <a:avLst/>
          </a:prstGeom>
        </p:spPr>
      </p:pic>
      <p:pic>
        <p:nvPicPr>
          <p:cNvPr id="50" name="Picture 49">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6232886" y="3490386"/>
            <a:ext cx="457200" cy="457200"/>
          </a:xfrm>
          <a:prstGeom prst="rect">
            <a:avLst/>
          </a:prstGeom>
        </p:spPr>
      </p:pic>
      <p:pic>
        <p:nvPicPr>
          <p:cNvPr id="51" name="Picture 50">
            <a:extLst>
              <a:ext uri="{FF2B5EF4-FFF2-40B4-BE49-F238E27FC236}">
                <a16:creationId xmlns:a16="http://schemas.microsoft.com/office/drawing/2014/main" xmlns="" id="{F094BB8D-E450-324A-A0A8-3FD8FF627F88}"/>
              </a:ext>
            </a:extLst>
          </p:cNvPr>
          <p:cNvPicPr>
            <a:picLocks noChangeAspect="1"/>
          </p:cNvPicPr>
          <p:nvPr/>
        </p:nvPicPr>
        <p:blipFill>
          <a:blip r:embed="rId3"/>
          <a:stretch>
            <a:fillRect/>
          </a:stretch>
        </p:blipFill>
        <p:spPr>
          <a:xfrm>
            <a:off x="6771833" y="3490386"/>
            <a:ext cx="457200" cy="457200"/>
          </a:xfrm>
          <a:prstGeom prst="rect">
            <a:avLst/>
          </a:prstGeom>
        </p:spPr>
      </p:pic>
      <p:pic>
        <p:nvPicPr>
          <p:cNvPr id="52" name="Picture 51">
            <a:extLst>
              <a:ext uri="{FF2B5EF4-FFF2-40B4-BE49-F238E27FC236}">
                <a16:creationId xmlns:a16="http://schemas.microsoft.com/office/drawing/2014/main" xmlns="" id="{1318E00D-9CFD-4B41-A258-04337A68A74B}"/>
              </a:ext>
            </a:extLst>
          </p:cNvPr>
          <p:cNvPicPr>
            <a:picLocks noChangeAspect="1"/>
          </p:cNvPicPr>
          <p:nvPr/>
        </p:nvPicPr>
        <p:blipFill>
          <a:blip r:embed="rId3"/>
          <a:stretch>
            <a:fillRect/>
          </a:stretch>
        </p:blipFill>
        <p:spPr>
          <a:xfrm>
            <a:off x="7310780" y="3490386"/>
            <a:ext cx="457200" cy="457200"/>
          </a:xfrm>
          <a:prstGeom prst="rect">
            <a:avLst/>
          </a:prstGeom>
        </p:spPr>
      </p:pic>
      <p:pic>
        <p:nvPicPr>
          <p:cNvPr id="53" name="Picture 52">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6208056" y="3947586"/>
            <a:ext cx="228600" cy="228600"/>
          </a:xfrm>
          <a:prstGeom prst="rect">
            <a:avLst/>
          </a:prstGeom>
        </p:spPr>
      </p:pic>
      <p:pic>
        <p:nvPicPr>
          <p:cNvPr id="54" name="Picture 53">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6470834" y="3947586"/>
            <a:ext cx="228600" cy="228600"/>
          </a:xfrm>
          <a:prstGeom prst="rect">
            <a:avLst/>
          </a:prstGeom>
        </p:spPr>
      </p:pic>
      <p:pic>
        <p:nvPicPr>
          <p:cNvPr id="55" name="Picture 54">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6734266" y="3946744"/>
            <a:ext cx="228600" cy="228600"/>
          </a:xfrm>
          <a:prstGeom prst="rect">
            <a:avLst/>
          </a:prstGeom>
        </p:spPr>
      </p:pic>
      <p:pic>
        <p:nvPicPr>
          <p:cNvPr id="56" name="Picture 55">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6997044" y="3946744"/>
            <a:ext cx="228600" cy="228600"/>
          </a:xfrm>
          <a:prstGeom prst="rect">
            <a:avLst/>
          </a:prstGeom>
        </p:spPr>
      </p:pic>
      <p:pic>
        <p:nvPicPr>
          <p:cNvPr id="57" name="Picture 56">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7273867" y="3947586"/>
            <a:ext cx="228600" cy="228600"/>
          </a:xfrm>
          <a:prstGeom prst="rect">
            <a:avLst/>
          </a:prstGeom>
        </p:spPr>
      </p:pic>
      <p:pic>
        <p:nvPicPr>
          <p:cNvPr id="58" name="Picture 57">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7536645" y="3947586"/>
            <a:ext cx="228600" cy="228600"/>
          </a:xfrm>
          <a:prstGeom prst="rect">
            <a:avLst/>
          </a:prstGeom>
        </p:spPr>
      </p:pic>
      <p:sp>
        <p:nvSpPr>
          <p:cNvPr id="42" name="Double Brace 41"/>
          <p:cNvSpPr/>
          <p:nvPr/>
        </p:nvSpPr>
        <p:spPr>
          <a:xfrm>
            <a:off x="3362477" y="937804"/>
            <a:ext cx="5580417" cy="3464866"/>
          </a:xfrm>
          <a:prstGeom prst="bracePair">
            <a:avLst/>
          </a:prstGeom>
          <a:ln>
            <a:solidFill>
              <a:srgbClr val="777777"/>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60" name="Picture 59">
            <a:extLst>
              <a:ext uri="{FF2B5EF4-FFF2-40B4-BE49-F238E27FC236}">
                <a16:creationId xmlns:a16="http://schemas.microsoft.com/office/drawing/2014/main" xmlns="" id="{A25D4186-933A-1347-B5D8-BE5024B6CCF5}"/>
              </a:ext>
            </a:extLst>
          </p:cNvPr>
          <p:cNvPicPr>
            <a:picLocks noChangeAspect="1"/>
          </p:cNvPicPr>
          <p:nvPr/>
        </p:nvPicPr>
        <p:blipFill>
          <a:blip r:embed="rId7"/>
          <a:stretch>
            <a:fillRect/>
          </a:stretch>
        </p:blipFill>
        <p:spPr>
          <a:xfrm rot="5400000">
            <a:off x="5930424" y="2577129"/>
            <a:ext cx="274320" cy="274320"/>
          </a:xfrm>
          <a:prstGeom prst="rect">
            <a:avLst/>
          </a:prstGeom>
        </p:spPr>
      </p:pic>
      <p:pic>
        <p:nvPicPr>
          <p:cNvPr id="95" name="Picture 94">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4196853" y="4248738"/>
            <a:ext cx="310347" cy="310347"/>
          </a:xfrm>
          <a:prstGeom prst="rect">
            <a:avLst/>
          </a:prstGeom>
        </p:spPr>
      </p:pic>
      <p:pic>
        <p:nvPicPr>
          <p:cNvPr id="96" name="Picture 95">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4187871" y="4554925"/>
            <a:ext cx="155174" cy="155174"/>
          </a:xfrm>
          <a:prstGeom prst="rect">
            <a:avLst/>
          </a:prstGeom>
        </p:spPr>
      </p:pic>
      <p:pic>
        <p:nvPicPr>
          <p:cNvPr id="97" name="Picture 96">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4349907" y="4554925"/>
            <a:ext cx="155174" cy="155174"/>
          </a:xfrm>
          <a:prstGeom prst="rect">
            <a:avLst/>
          </a:prstGeom>
        </p:spPr>
      </p:pic>
      <p:pic>
        <p:nvPicPr>
          <p:cNvPr id="102" name="Picture 101">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4530370" y="4244578"/>
            <a:ext cx="310347" cy="310347"/>
          </a:xfrm>
          <a:prstGeom prst="rect">
            <a:avLst/>
          </a:prstGeom>
        </p:spPr>
      </p:pic>
      <p:pic>
        <p:nvPicPr>
          <p:cNvPr id="103" name="Picture 102">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4521388" y="4550765"/>
            <a:ext cx="155174" cy="155174"/>
          </a:xfrm>
          <a:prstGeom prst="rect">
            <a:avLst/>
          </a:prstGeom>
        </p:spPr>
      </p:pic>
      <p:pic>
        <p:nvPicPr>
          <p:cNvPr id="104" name="Picture 103">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4683424" y="4550765"/>
            <a:ext cx="155174" cy="155174"/>
          </a:xfrm>
          <a:prstGeom prst="rect">
            <a:avLst/>
          </a:prstGeom>
        </p:spPr>
      </p:pic>
      <p:pic>
        <p:nvPicPr>
          <p:cNvPr id="105" name="Picture 104">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4856748" y="4241804"/>
            <a:ext cx="310347" cy="310347"/>
          </a:xfrm>
          <a:prstGeom prst="rect">
            <a:avLst/>
          </a:prstGeom>
        </p:spPr>
      </p:pic>
      <p:pic>
        <p:nvPicPr>
          <p:cNvPr id="106" name="Picture 105">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4847766" y="4547991"/>
            <a:ext cx="155174" cy="155174"/>
          </a:xfrm>
          <a:prstGeom prst="rect">
            <a:avLst/>
          </a:prstGeom>
        </p:spPr>
      </p:pic>
      <p:pic>
        <p:nvPicPr>
          <p:cNvPr id="107" name="Picture 106">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5009802" y="4547991"/>
            <a:ext cx="155174" cy="155174"/>
          </a:xfrm>
          <a:prstGeom prst="rect">
            <a:avLst/>
          </a:prstGeom>
        </p:spPr>
      </p:pic>
      <p:pic>
        <p:nvPicPr>
          <p:cNvPr id="108" name="Picture 107">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5190265" y="4237644"/>
            <a:ext cx="310347" cy="310347"/>
          </a:xfrm>
          <a:prstGeom prst="rect">
            <a:avLst/>
          </a:prstGeom>
        </p:spPr>
      </p:pic>
      <p:pic>
        <p:nvPicPr>
          <p:cNvPr id="109" name="Picture 108">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5181283" y="4543831"/>
            <a:ext cx="155174" cy="155174"/>
          </a:xfrm>
          <a:prstGeom prst="rect">
            <a:avLst/>
          </a:prstGeom>
        </p:spPr>
      </p:pic>
      <p:pic>
        <p:nvPicPr>
          <p:cNvPr id="110" name="Picture 109">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5343319" y="4543831"/>
            <a:ext cx="155174" cy="155174"/>
          </a:xfrm>
          <a:prstGeom prst="rect">
            <a:avLst/>
          </a:prstGeom>
        </p:spPr>
      </p:pic>
      <p:pic>
        <p:nvPicPr>
          <p:cNvPr id="111" name="Picture 110">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5523280" y="4240418"/>
            <a:ext cx="310347" cy="310347"/>
          </a:xfrm>
          <a:prstGeom prst="rect">
            <a:avLst/>
          </a:prstGeom>
        </p:spPr>
      </p:pic>
      <p:pic>
        <p:nvPicPr>
          <p:cNvPr id="112" name="Picture 111">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5514298" y="4546605"/>
            <a:ext cx="155174" cy="155174"/>
          </a:xfrm>
          <a:prstGeom prst="rect">
            <a:avLst/>
          </a:prstGeom>
        </p:spPr>
      </p:pic>
      <p:pic>
        <p:nvPicPr>
          <p:cNvPr id="113" name="Picture 112">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5676334" y="4546605"/>
            <a:ext cx="155174" cy="155174"/>
          </a:xfrm>
          <a:prstGeom prst="rect">
            <a:avLst/>
          </a:prstGeom>
        </p:spPr>
      </p:pic>
      <p:pic>
        <p:nvPicPr>
          <p:cNvPr id="114" name="Picture 113">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5856797" y="4236258"/>
            <a:ext cx="310347" cy="310347"/>
          </a:xfrm>
          <a:prstGeom prst="rect">
            <a:avLst/>
          </a:prstGeom>
        </p:spPr>
      </p:pic>
      <p:pic>
        <p:nvPicPr>
          <p:cNvPr id="115" name="Picture 114">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5847815" y="4542445"/>
            <a:ext cx="155174" cy="155174"/>
          </a:xfrm>
          <a:prstGeom prst="rect">
            <a:avLst/>
          </a:prstGeom>
        </p:spPr>
      </p:pic>
      <p:pic>
        <p:nvPicPr>
          <p:cNvPr id="116" name="Picture 115">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6009851" y="4542445"/>
            <a:ext cx="155174" cy="155174"/>
          </a:xfrm>
          <a:prstGeom prst="rect">
            <a:avLst/>
          </a:prstGeom>
        </p:spPr>
      </p:pic>
      <p:pic>
        <p:nvPicPr>
          <p:cNvPr id="117" name="Picture 116">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6183175" y="4233484"/>
            <a:ext cx="310347" cy="310347"/>
          </a:xfrm>
          <a:prstGeom prst="rect">
            <a:avLst/>
          </a:prstGeom>
        </p:spPr>
      </p:pic>
      <p:pic>
        <p:nvPicPr>
          <p:cNvPr id="118" name="Picture 117">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6174193" y="4539671"/>
            <a:ext cx="155174" cy="155174"/>
          </a:xfrm>
          <a:prstGeom prst="rect">
            <a:avLst/>
          </a:prstGeom>
        </p:spPr>
      </p:pic>
      <p:pic>
        <p:nvPicPr>
          <p:cNvPr id="119" name="Picture 118">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6336229" y="4539671"/>
            <a:ext cx="155174" cy="155174"/>
          </a:xfrm>
          <a:prstGeom prst="rect">
            <a:avLst/>
          </a:prstGeom>
        </p:spPr>
      </p:pic>
      <p:pic>
        <p:nvPicPr>
          <p:cNvPr id="120" name="Picture 119">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6516692" y="4229324"/>
            <a:ext cx="310347" cy="310347"/>
          </a:xfrm>
          <a:prstGeom prst="rect">
            <a:avLst/>
          </a:prstGeom>
        </p:spPr>
      </p:pic>
      <p:pic>
        <p:nvPicPr>
          <p:cNvPr id="121" name="Picture 120">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6507710" y="4535511"/>
            <a:ext cx="155174" cy="155174"/>
          </a:xfrm>
          <a:prstGeom prst="rect">
            <a:avLst/>
          </a:prstGeom>
        </p:spPr>
      </p:pic>
      <p:pic>
        <p:nvPicPr>
          <p:cNvPr id="122" name="Picture 121">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6669746" y="4535511"/>
            <a:ext cx="155174" cy="155174"/>
          </a:xfrm>
          <a:prstGeom prst="rect">
            <a:avLst/>
          </a:prstGeom>
        </p:spPr>
      </p:pic>
      <p:pic>
        <p:nvPicPr>
          <p:cNvPr id="123" name="Picture 122">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6842292" y="4232098"/>
            <a:ext cx="310347" cy="310347"/>
          </a:xfrm>
          <a:prstGeom prst="rect">
            <a:avLst/>
          </a:prstGeom>
        </p:spPr>
      </p:pic>
      <p:pic>
        <p:nvPicPr>
          <p:cNvPr id="124" name="Picture 123">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6833310" y="4538285"/>
            <a:ext cx="155174" cy="155174"/>
          </a:xfrm>
          <a:prstGeom prst="rect">
            <a:avLst/>
          </a:prstGeom>
        </p:spPr>
      </p:pic>
      <p:pic>
        <p:nvPicPr>
          <p:cNvPr id="125" name="Picture 124">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6995346" y="4538285"/>
            <a:ext cx="155174" cy="155174"/>
          </a:xfrm>
          <a:prstGeom prst="rect">
            <a:avLst/>
          </a:prstGeom>
        </p:spPr>
      </p:pic>
      <p:pic>
        <p:nvPicPr>
          <p:cNvPr id="126" name="Picture 125">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7175809" y="4227938"/>
            <a:ext cx="310347" cy="310347"/>
          </a:xfrm>
          <a:prstGeom prst="rect">
            <a:avLst/>
          </a:prstGeom>
        </p:spPr>
      </p:pic>
      <p:pic>
        <p:nvPicPr>
          <p:cNvPr id="127" name="Picture 126">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7166827" y="4534125"/>
            <a:ext cx="155174" cy="155174"/>
          </a:xfrm>
          <a:prstGeom prst="rect">
            <a:avLst/>
          </a:prstGeom>
        </p:spPr>
      </p:pic>
      <p:pic>
        <p:nvPicPr>
          <p:cNvPr id="128" name="Picture 127">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7328863" y="4534125"/>
            <a:ext cx="155174" cy="155174"/>
          </a:xfrm>
          <a:prstGeom prst="rect">
            <a:avLst/>
          </a:prstGeom>
        </p:spPr>
      </p:pic>
      <p:pic>
        <p:nvPicPr>
          <p:cNvPr id="129" name="Picture 128">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7502187" y="4225164"/>
            <a:ext cx="310347" cy="310347"/>
          </a:xfrm>
          <a:prstGeom prst="rect">
            <a:avLst/>
          </a:prstGeom>
        </p:spPr>
      </p:pic>
      <p:pic>
        <p:nvPicPr>
          <p:cNvPr id="130" name="Picture 129">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7493205" y="4531351"/>
            <a:ext cx="155174" cy="155174"/>
          </a:xfrm>
          <a:prstGeom prst="rect">
            <a:avLst/>
          </a:prstGeom>
        </p:spPr>
      </p:pic>
      <p:pic>
        <p:nvPicPr>
          <p:cNvPr id="131" name="Picture 130">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7655241" y="4531351"/>
            <a:ext cx="155174" cy="155174"/>
          </a:xfrm>
          <a:prstGeom prst="rect">
            <a:avLst/>
          </a:prstGeom>
        </p:spPr>
      </p:pic>
      <p:pic>
        <p:nvPicPr>
          <p:cNvPr id="132" name="Picture 131">
            <a:extLst>
              <a:ext uri="{FF2B5EF4-FFF2-40B4-BE49-F238E27FC236}">
                <a16:creationId xmlns:a16="http://schemas.microsoft.com/office/drawing/2014/main" xmlns="" id="{51558728-3BE9-DE49-B90A-DB290D62BFC4}"/>
              </a:ext>
            </a:extLst>
          </p:cNvPr>
          <p:cNvPicPr>
            <a:picLocks noChangeAspect="1"/>
          </p:cNvPicPr>
          <p:nvPr/>
        </p:nvPicPr>
        <p:blipFill>
          <a:blip r:embed="rId3"/>
          <a:stretch>
            <a:fillRect/>
          </a:stretch>
        </p:blipFill>
        <p:spPr>
          <a:xfrm>
            <a:off x="7835704" y="4221004"/>
            <a:ext cx="310347" cy="310347"/>
          </a:xfrm>
          <a:prstGeom prst="rect">
            <a:avLst/>
          </a:prstGeom>
        </p:spPr>
      </p:pic>
      <p:pic>
        <p:nvPicPr>
          <p:cNvPr id="133" name="Picture 132">
            <a:extLst>
              <a:ext uri="{FF2B5EF4-FFF2-40B4-BE49-F238E27FC236}">
                <a16:creationId xmlns:a16="http://schemas.microsoft.com/office/drawing/2014/main" xmlns="" id="{CDC90C0B-AAD5-A541-A546-8AA40CC2AF9F}"/>
              </a:ext>
            </a:extLst>
          </p:cNvPr>
          <p:cNvPicPr>
            <a:picLocks noChangeAspect="1"/>
          </p:cNvPicPr>
          <p:nvPr/>
        </p:nvPicPr>
        <p:blipFill>
          <a:blip r:embed="rId5"/>
          <a:stretch>
            <a:fillRect/>
          </a:stretch>
        </p:blipFill>
        <p:spPr>
          <a:xfrm>
            <a:off x="7826722" y="4527191"/>
            <a:ext cx="155174" cy="155174"/>
          </a:xfrm>
          <a:prstGeom prst="rect">
            <a:avLst/>
          </a:prstGeom>
        </p:spPr>
      </p:pic>
      <p:pic>
        <p:nvPicPr>
          <p:cNvPr id="134" name="Picture 133">
            <a:extLst>
              <a:ext uri="{FF2B5EF4-FFF2-40B4-BE49-F238E27FC236}">
                <a16:creationId xmlns:a16="http://schemas.microsoft.com/office/drawing/2014/main" xmlns="" id="{655C3BB0-E468-204E-BF38-B87E89EC3166}"/>
              </a:ext>
            </a:extLst>
          </p:cNvPr>
          <p:cNvPicPr>
            <a:picLocks noChangeAspect="1"/>
          </p:cNvPicPr>
          <p:nvPr/>
        </p:nvPicPr>
        <p:blipFill>
          <a:blip r:embed="rId6"/>
          <a:stretch>
            <a:fillRect/>
          </a:stretch>
        </p:blipFill>
        <p:spPr>
          <a:xfrm>
            <a:off x="7988758" y="4527191"/>
            <a:ext cx="155174" cy="155174"/>
          </a:xfrm>
          <a:prstGeom prst="rect">
            <a:avLst/>
          </a:prstGeom>
        </p:spPr>
      </p:pic>
    </p:spTree>
    <p:extLst>
      <p:ext uri="{BB962C8B-B14F-4D97-AF65-F5344CB8AC3E}">
        <p14:creationId xmlns:p14="http://schemas.microsoft.com/office/powerpoint/2010/main" val="3406492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05100"/>
            <a:ext cx="8850600" cy="693300"/>
          </a:xfrm>
          <a:prstGeom prst="rect">
            <a:avLst/>
          </a:prstGeom>
          <a:noFill/>
          <a:ln>
            <a:noFill/>
          </a:ln>
        </p:spPr>
        <p:txBody>
          <a:bodyPr lIns="91415" tIns="91415" rIns="91415" bIns="91415" anchor="b" anchorCtr="0">
            <a:noAutofit/>
          </a:bodyPr>
          <a:lstStyle/>
          <a:p>
            <a:pPr>
              <a:buSzPct val="25000"/>
            </a:pPr>
            <a:r>
              <a:rPr lang="en-US" sz="4200" dirty="0">
                <a:solidFill>
                  <a:srgbClr val="34495E"/>
                </a:solidFill>
                <a:sym typeface="Lustria"/>
              </a:rPr>
              <a:t>ETL Pipeline </a:t>
            </a:r>
            <a:r>
              <a:rPr lang="en-US" sz="4200" dirty="0" smtClean="0">
                <a:solidFill>
                  <a:srgbClr val="34495E"/>
                </a:solidFill>
                <a:sym typeface="Lustria"/>
              </a:rPr>
              <a:t>Python </a:t>
            </a:r>
            <a:r>
              <a:rPr lang="en-US" sz="4200" dirty="0">
                <a:solidFill>
                  <a:srgbClr val="34495E"/>
                </a:solidFill>
                <a:sym typeface="Lustria"/>
              </a:rPr>
              <a:t>and SQLite</a:t>
            </a:r>
            <a:endParaRPr lang="en" sz="4200" dirty="0">
              <a:solidFill>
                <a:srgbClr val="34495E"/>
              </a:solidFill>
              <a:sym typeface="Lustria"/>
            </a:endParaRPr>
          </a:p>
        </p:txBody>
      </p:sp>
      <p:pic>
        <p:nvPicPr>
          <p:cNvPr id="7" name="Picture 6">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1576513" y="1652356"/>
            <a:ext cx="457200" cy="457200"/>
          </a:xfrm>
          <a:prstGeom prst="rect">
            <a:avLst/>
          </a:prstGeom>
        </p:spPr>
      </p:pic>
      <p:sp>
        <p:nvSpPr>
          <p:cNvPr id="8" name="TextBox 7">
            <a:extLst>
              <a:ext uri="{FF2B5EF4-FFF2-40B4-BE49-F238E27FC236}">
                <a16:creationId xmlns:a16="http://schemas.microsoft.com/office/drawing/2014/main" xmlns="" id="{19D25CFB-1E51-714F-9527-BFAF19928F8E}"/>
              </a:ext>
            </a:extLst>
          </p:cNvPr>
          <p:cNvSpPr txBox="1"/>
          <p:nvPr/>
        </p:nvSpPr>
        <p:spPr>
          <a:xfrm>
            <a:off x="541867" y="1057996"/>
            <a:ext cx="2472266" cy="523220"/>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Federal Election Commission Data</a:t>
            </a:r>
            <a:endParaRPr lang="en-US" b="1" dirty="0">
              <a:solidFill>
                <a:srgbClr val="34495E"/>
              </a:solidFill>
              <a:latin typeface="Palatino Linotype"/>
            </a:endParaRPr>
          </a:p>
        </p:txBody>
      </p:sp>
      <p:pic>
        <p:nvPicPr>
          <p:cNvPr id="2" name="Picture 1" descr="downloa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7919" y="895416"/>
            <a:ext cx="685800" cy="685800"/>
          </a:xfrm>
          <a:prstGeom prst="rect">
            <a:avLst/>
          </a:prstGeom>
        </p:spPr>
      </p:pic>
      <p:sp>
        <p:nvSpPr>
          <p:cNvPr id="10" name="TextBox 9">
            <a:extLst>
              <a:ext uri="{FF2B5EF4-FFF2-40B4-BE49-F238E27FC236}">
                <a16:creationId xmlns:a16="http://schemas.microsoft.com/office/drawing/2014/main" xmlns="" id="{19D25CFB-1E51-714F-9527-BFAF19928F8E}"/>
              </a:ext>
            </a:extLst>
          </p:cNvPr>
          <p:cNvSpPr txBox="1"/>
          <p:nvPr/>
        </p:nvSpPr>
        <p:spPr>
          <a:xfrm>
            <a:off x="541867" y="2328374"/>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Determine Party Identities of Political Committees Per Election Cycle</a:t>
            </a:r>
            <a:endParaRPr lang="en-US" b="1" dirty="0">
              <a:solidFill>
                <a:srgbClr val="34495E"/>
              </a:solidFill>
              <a:latin typeface="Palatino Linotype"/>
            </a:endParaRPr>
          </a:p>
        </p:txBody>
      </p:sp>
      <p:pic>
        <p:nvPicPr>
          <p:cNvPr id="11" name="Picture 10">
            <a:extLst>
              <a:ext uri="{FF2B5EF4-FFF2-40B4-BE49-F238E27FC236}">
                <a16:creationId xmlns:a16="http://schemas.microsoft.com/office/drawing/2014/main" xmlns="" id="{E840566F-E74F-3B4E-BE31-B2A45A2A046D}"/>
              </a:ext>
            </a:extLst>
          </p:cNvPr>
          <p:cNvPicPr>
            <a:picLocks noChangeAspect="1"/>
          </p:cNvPicPr>
          <p:nvPr/>
        </p:nvPicPr>
        <p:blipFill>
          <a:blip r:embed="rId5"/>
          <a:stretch>
            <a:fillRect/>
          </a:stretch>
        </p:blipFill>
        <p:spPr>
          <a:xfrm>
            <a:off x="3470540" y="2138340"/>
            <a:ext cx="457200" cy="457200"/>
          </a:xfrm>
          <a:prstGeom prst="rect">
            <a:avLst/>
          </a:prstGeom>
        </p:spPr>
      </p:pic>
      <p:pic>
        <p:nvPicPr>
          <p:cNvPr id="12" name="Picture 11">
            <a:extLst>
              <a:ext uri="{FF2B5EF4-FFF2-40B4-BE49-F238E27FC236}">
                <a16:creationId xmlns:a16="http://schemas.microsoft.com/office/drawing/2014/main" xmlns="" id="{5AC8EE01-6B2C-224D-969F-CC1214130B9D}"/>
              </a:ext>
            </a:extLst>
          </p:cNvPr>
          <p:cNvPicPr>
            <a:picLocks noChangeAspect="1"/>
          </p:cNvPicPr>
          <p:nvPr/>
        </p:nvPicPr>
        <p:blipFill>
          <a:blip r:embed="rId6"/>
          <a:stretch>
            <a:fillRect/>
          </a:stretch>
        </p:blipFill>
        <p:spPr>
          <a:xfrm>
            <a:off x="3198430" y="2588424"/>
            <a:ext cx="457200" cy="457200"/>
          </a:xfrm>
          <a:prstGeom prst="rect">
            <a:avLst/>
          </a:prstGeom>
        </p:spPr>
      </p:pic>
      <p:pic>
        <p:nvPicPr>
          <p:cNvPr id="13" name="Picture 12">
            <a:extLst>
              <a:ext uri="{FF2B5EF4-FFF2-40B4-BE49-F238E27FC236}">
                <a16:creationId xmlns:a16="http://schemas.microsoft.com/office/drawing/2014/main" xmlns="" id="{51A1037C-643A-B747-8B3C-986C4DC6A09C}"/>
              </a:ext>
            </a:extLst>
          </p:cNvPr>
          <p:cNvPicPr>
            <a:picLocks noChangeAspect="1"/>
          </p:cNvPicPr>
          <p:nvPr/>
        </p:nvPicPr>
        <p:blipFill>
          <a:blip r:embed="rId7"/>
          <a:stretch>
            <a:fillRect/>
          </a:stretch>
        </p:blipFill>
        <p:spPr>
          <a:xfrm>
            <a:off x="3710819" y="2599124"/>
            <a:ext cx="457200" cy="457200"/>
          </a:xfrm>
          <a:prstGeom prst="rect">
            <a:avLst/>
          </a:prstGeom>
        </p:spPr>
      </p:pic>
      <p:sp>
        <p:nvSpPr>
          <p:cNvPr id="14" name="TextBox 13">
            <a:extLst>
              <a:ext uri="{FF2B5EF4-FFF2-40B4-BE49-F238E27FC236}">
                <a16:creationId xmlns:a16="http://schemas.microsoft.com/office/drawing/2014/main" xmlns="" id="{19D25CFB-1E51-714F-9527-BFAF19928F8E}"/>
              </a:ext>
            </a:extLst>
          </p:cNvPr>
          <p:cNvSpPr txBox="1"/>
          <p:nvPr/>
        </p:nvSpPr>
        <p:spPr>
          <a:xfrm>
            <a:off x="541867" y="3598009"/>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Build FEC Tables with Individual Contribution Election Cycles</a:t>
            </a:r>
            <a:endParaRPr lang="en-US" b="1" dirty="0">
              <a:solidFill>
                <a:srgbClr val="34495E"/>
              </a:solidFill>
              <a:latin typeface="Palatino Linotype"/>
            </a:endParaRPr>
          </a:p>
        </p:txBody>
      </p:sp>
      <p:pic>
        <p:nvPicPr>
          <p:cNvPr id="3" name="Picture 2" descr="sql-file-format-symbol.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67919" y="3598009"/>
            <a:ext cx="685800" cy="685800"/>
          </a:xfrm>
          <a:prstGeom prst="rect">
            <a:avLst/>
          </a:prstGeom>
        </p:spPr>
      </p:pic>
      <p:pic>
        <p:nvPicPr>
          <p:cNvPr id="16" name="Picture 15">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1576513" y="3096465"/>
            <a:ext cx="457200" cy="457200"/>
          </a:xfrm>
          <a:prstGeom prst="rect">
            <a:avLst/>
          </a:prstGeom>
        </p:spPr>
      </p:pic>
      <p:sp>
        <p:nvSpPr>
          <p:cNvPr id="17" name="TextBox 16">
            <a:extLst>
              <a:ext uri="{FF2B5EF4-FFF2-40B4-BE49-F238E27FC236}">
                <a16:creationId xmlns:a16="http://schemas.microsoft.com/office/drawing/2014/main" xmlns="" id="{19D25CFB-1E51-714F-9527-BFAF19928F8E}"/>
              </a:ext>
            </a:extLst>
          </p:cNvPr>
          <p:cNvSpPr txBox="1"/>
          <p:nvPr/>
        </p:nvSpPr>
        <p:spPr>
          <a:xfrm>
            <a:off x="5604934" y="1054219"/>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SQL Filter of Individual Contributions for Requested Companies</a:t>
            </a:r>
            <a:endParaRPr lang="en-US" b="1" dirty="0">
              <a:solidFill>
                <a:srgbClr val="34495E"/>
              </a:solidFill>
              <a:latin typeface="Palatino Linotype"/>
            </a:endParaRPr>
          </a:p>
        </p:txBody>
      </p:sp>
      <p:pic>
        <p:nvPicPr>
          <p:cNvPr id="9" name="Picture 8" descr="filter.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375302" y="1057996"/>
            <a:ext cx="594360" cy="594360"/>
          </a:xfrm>
          <a:prstGeom prst="rect">
            <a:avLst/>
          </a:prstGeom>
        </p:spPr>
      </p:pic>
      <p:pic>
        <p:nvPicPr>
          <p:cNvPr id="19" name="Picture 18" descr="sql-file-format-symbol.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9770" y="1335683"/>
            <a:ext cx="457200" cy="457200"/>
          </a:xfrm>
          <a:prstGeom prst="rect">
            <a:avLst/>
          </a:prstGeom>
        </p:spPr>
      </p:pic>
      <p:sp>
        <p:nvSpPr>
          <p:cNvPr id="20" name="TextBox 19">
            <a:extLst>
              <a:ext uri="{FF2B5EF4-FFF2-40B4-BE49-F238E27FC236}">
                <a16:creationId xmlns:a16="http://schemas.microsoft.com/office/drawing/2014/main" xmlns="" id="{19D25CFB-1E51-714F-9527-BFAF19928F8E}"/>
              </a:ext>
            </a:extLst>
          </p:cNvPr>
          <p:cNvSpPr txBox="1"/>
          <p:nvPr/>
        </p:nvSpPr>
        <p:spPr>
          <a:xfrm>
            <a:off x="5604934" y="2328374"/>
            <a:ext cx="2472266" cy="738664"/>
          </a:xfrm>
          <a:prstGeom prst="rect">
            <a:avLst/>
          </a:prstGeom>
          <a:noFill/>
          <a:ln>
            <a:solidFill>
              <a:schemeClr val="tx2"/>
            </a:solidFill>
          </a:ln>
        </p:spPr>
        <p:txBody>
          <a:bodyPr wrap="square" rtlCol="0">
            <a:spAutoFit/>
          </a:bodyPr>
          <a:lstStyle/>
          <a:p>
            <a:pPr algn="ctr"/>
            <a:r>
              <a:rPr lang="en-US" b="1" dirty="0" smtClean="0">
                <a:solidFill>
                  <a:srgbClr val="34495E"/>
                </a:solidFill>
                <a:latin typeface="Palatino Linotype"/>
              </a:rPr>
              <a:t>Python, </a:t>
            </a:r>
            <a:r>
              <a:rPr lang="en-US" b="1" dirty="0" err="1" smtClean="0">
                <a:solidFill>
                  <a:srgbClr val="34495E"/>
                </a:solidFill>
                <a:latin typeface="Palatino Linotype"/>
              </a:rPr>
              <a:t>RegEx</a:t>
            </a:r>
            <a:r>
              <a:rPr lang="en-US" b="1" dirty="0" smtClean="0">
                <a:solidFill>
                  <a:srgbClr val="34495E"/>
                </a:solidFill>
                <a:latin typeface="Palatino Linotype"/>
              </a:rPr>
              <a:t> Quality Control of Companies and Employer Occupations</a:t>
            </a:r>
            <a:endParaRPr lang="en-US" b="1" dirty="0">
              <a:solidFill>
                <a:srgbClr val="34495E"/>
              </a:solidFill>
              <a:latin typeface="Palatino Linotype"/>
            </a:endParaRPr>
          </a:p>
        </p:txBody>
      </p:sp>
      <p:pic>
        <p:nvPicPr>
          <p:cNvPr id="15" name="Picture 14" descr="py.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30577" y="2381238"/>
            <a:ext cx="685800" cy="685800"/>
          </a:xfrm>
          <a:prstGeom prst="rect">
            <a:avLst/>
          </a:prstGeom>
        </p:spPr>
      </p:pic>
      <p:sp>
        <p:nvSpPr>
          <p:cNvPr id="22" name="TextBox 21">
            <a:extLst>
              <a:ext uri="{FF2B5EF4-FFF2-40B4-BE49-F238E27FC236}">
                <a16:creationId xmlns:a16="http://schemas.microsoft.com/office/drawing/2014/main" xmlns="" id="{19D25CFB-1E51-714F-9527-BFAF19928F8E}"/>
              </a:ext>
            </a:extLst>
          </p:cNvPr>
          <p:cNvSpPr txBox="1"/>
          <p:nvPr/>
        </p:nvSpPr>
        <p:spPr>
          <a:xfrm>
            <a:off x="5574551" y="3553665"/>
            <a:ext cx="2472266" cy="523220"/>
          </a:xfrm>
          <a:prstGeom prst="rect">
            <a:avLst/>
          </a:prstGeom>
          <a:solidFill>
            <a:srgbClr val="DCE6F2"/>
          </a:solidFill>
          <a:ln>
            <a:solidFill>
              <a:schemeClr val="tx2"/>
            </a:solidFill>
          </a:ln>
          <a:effectLst>
            <a:reflection blurRad="6350" stA="52000" endA="300" endPos="35000" dir="5400000" sy="-100000" algn="bl" rotWithShape="0"/>
          </a:effectLst>
        </p:spPr>
        <p:txBody>
          <a:bodyPr wrap="square" rtlCol="0">
            <a:spAutoFit/>
          </a:bodyPr>
          <a:lstStyle/>
          <a:p>
            <a:pPr algn="ctr"/>
            <a:r>
              <a:rPr lang="en-US" b="1" dirty="0" smtClean="0">
                <a:solidFill>
                  <a:srgbClr val="34495E"/>
                </a:solidFill>
                <a:latin typeface="Palatino Linotype"/>
              </a:rPr>
              <a:t>Determine Individuals by Firm and Election Cycle</a:t>
            </a:r>
            <a:endParaRPr lang="en-US" b="1" dirty="0">
              <a:solidFill>
                <a:srgbClr val="34495E"/>
              </a:solidFill>
              <a:latin typeface="Palatino Linotype"/>
            </a:endParaRPr>
          </a:p>
        </p:txBody>
      </p:sp>
      <p:pic>
        <p:nvPicPr>
          <p:cNvPr id="18" name="Picture 17" descr="users-group.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230577" y="3553665"/>
            <a:ext cx="685800" cy="685800"/>
          </a:xfrm>
          <a:prstGeom prst="rect">
            <a:avLst/>
          </a:prstGeom>
        </p:spPr>
      </p:pic>
      <p:pic>
        <p:nvPicPr>
          <p:cNvPr id="24" name="Picture 23">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6690380" y="1820375"/>
            <a:ext cx="457200" cy="457200"/>
          </a:xfrm>
          <a:prstGeom prst="rect">
            <a:avLst/>
          </a:prstGeom>
        </p:spPr>
      </p:pic>
      <p:pic>
        <p:nvPicPr>
          <p:cNvPr id="25" name="Picture 24">
            <a:extLst>
              <a:ext uri="{FF2B5EF4-FFF2-40B4-BE49-F238E27FC236}">
                <a16:creationId xmlns:a16="http://schemas.microsoft.com/office/drawing/2014/main" xmlns="" id="{E20A7F5D-6B87-D846-A95A-532869EAD199}"/>
              </a:ext>
            </a:extLst>
          </p:cNvPr>
          <p:cNvPicPr>
            <a:picLocks noChangeAspect="1"/>
          </p:cNvPicPr>
          <p:nvPr/>
        </p:nvPicPr>
        <p:blipFill>
          <a:blip r:embed="rId3"/>
          <a:stretch>
            <a:fillRect/>
          </a:stretch>
        </p:blipFill>
        <p:spPr>
          <a:xfrm rot="5400000">
            <a:off x="6690380" y="3079490"/>
            <a:ext cx="457200" cy="457200"/>
          </a:xfrm>
          <a:prstGeom prst="rect">
            <a:avLst/>
          </a:prstGeom>
        </p:spPr>
      </p:pic>
    </p:spTree>
    <p:extLst>
      <p:ext uri="{BB962C8B-B14F-4D97-AF65-F5344CB8AC3E}">
        <p14:creationId xmlns:p14="http://schemas.microsoft.com/office/powerpoint/2010/main" val="842086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359100"/>
            <a:ext cx="8850600" cy="693300"/>
          </a:xfrm>
          <a:prstGeom prst="rect">
            <a:avLst/>
          </a:prstGeom>
          <a:noFill/>
          <a:ln>
            <a:noFill/>
          </a:ln>
        </p:spPr>
        <p:txBody>
          <a:bodyPr lIns="91415" tIns="91415" rIns="91415" bIns="91415" anchor="b" anchorCtr="0">
            <a:noAutofit/>
          </a:bodyPr>
          <a:lstStyle/>
          <a:p>
            <a:pPr>
              <a:buSzPct val="25000"/>
            </a:pPr>
            <a:r>
              <a:rPr lang="en-US" sz="4200" dirty="0" smtClean="0">
                <a:solidFill>
                  <a:srgbClr val="34495E"/>
                </a:solidFill>
                <a:sym typeface="Lustria"/>
              </a:rPr>
              <a:t>Data for Fortune 400 Companies</a:t>
            </a:r>
            <a:endParaRPr lang="en" sz="4200" dirty="0">
              <a:solidFill>
                <a:srgbClr val="34495E"/>
              </a:solidFill>
              <a:sym typeface="Lustria"/>
            </a:endParaRPr>
          </a:p>
        </p:txBody>
      </p:sp>
      <p:graphicFrame>
        <p:nvGraphicFramePr>
          <p:cNvPr id="5" name="Shape 147"/>
          <p:cNvGraphicFramePr/>
          <p:nvPr>
            <p:extLst>
              <p:ext uri="{D42A27DB-BD31-4B8C-83A1-F6EECF244321}">
                <p14:modId xmlns:p14="http://schemas.microsoft.com/office/powerpoint/2010/main" val="3250628525"/>
              </p:ext>
            </p:extLst>
          </p:nvPr>
        </p:nvGraphicFramePr>
        <p:xfrm>
          <a:off x="590230" y="1740129"/>
          <a:ext cx="8072439" cy="2133450"/>
        </p:xfrm>
        <a:graphic>
          <a:graphicData uri="http://schemas.openxmlformats.org/drawingml/2006/table">
            <a:tbl>
              <a:tblPr>
                <a:noFill/>
              </a:tblPr>
              <a:tblGrid>
                <a:gridCol w="3159294">
                  <a:extLst>
                    <a:ext uri="{9D8B030D-6E8A-4147-A177-3AD203B41FA5}">
                      <a16:colId xmlns:a16="http://schemas.microsoft.com/office/drawing/2014/main" xmlns="" val="20000"/>
                    </a:ext>
                  </a:extLst>
                </a:gridCol>
                <a:gridCol w="2222332">
                  <a:extLst>
                    <a:ext uri="{9D8B030D-6E8A-4147-A177-3AD203B41FA5}">
                      <a16:colId xmlns:a16="http://schemas.microsoft.com/office/drawing/2014/main" xmlns="" val="20001"/>
                    </a:ext>
                  </a:extLst>
                </a:gridCol>
                <a:gridCol w="2690813">
                  <a:extLst>
                    <a:ext uri="{9D8B030D-6E8A-4147-A177-3AD203B41FA5}">
                      <a16:colId xmlns:a16="http://schemas.microsoft.com/office/drawing/2014/main" xmlns="" val="20003"/>
                    </a:ext>
                  </a:extLst>
                </a:gridCol>
              </a:tblGrid>
              <a:tr h="365760">
                <a:tc gridSpan="3">
                  <a:txBody>
                    <a:bodyPr/>
                    <a:lstStyle/>
                    <a:p>
                      <a:pPr lvl="0" rtl="0">
                        <a:lnSpc>
                          <a:spcPct val="100000"/>
                        </a:lnSpc>
                        <a:spcBef>
                          <a:spcPts val="300"/>
                        </a:spcBef>
                        <a:buNone/>
                      </a:pPr>
                      <a:r>
                        <a:rPr lang="en-US" sz="1600" dirty="0" smtClean="0">
                          <a:solidFill>
                            <a:srgbClr val="34495E"/>
                          </a:solidFill>
                          <a:latin typeface="Times New Roman"/>
                          <a:ea typeface="Times New Roman"/>
                          <a:cs typeface="Times New Roman"/>
                          <a:sym typeface="Times New Roman"/>
                        </a:rPr>
                        <a:t>Data for Filtered Fortune 400 Companies</a:t>
                      </a:r>
                      <a:r>
                        <a:rPr lang="en" sz="1600" dirty="0" smtClean="0">
                          <a:solidFill>
                            <a:srgbClr val="34495E"/>
                          </a:solidFill>
                          <a:latin typeface="Times New Roman"/>
                          <a:ea typeface="Times New Roman"/>
                          <a:cs typeface="Times New Roman"/>
                          <a:sym typeface="Times New Roman"/>
                        </a:rPr>
                        <a:t>,</a:t>
                      </a:r>
                      <a:r>
                        <a:rPr lang="en-US" sz="1600" dirty="0" smtClean="0">
                          <a:solidFill>
                            <a:srgbClr val="34495E"/>
                          </a:solidFill>
                          <a:latin typeface="Times New Roman"/>
                          <a:ea typeface="Times New Roman"/>
                          <a:cs typeface="Times New Roman"/>
                          <a:sym typeface="Times New Roman"/>
                        </a:rPr>
                        <a:t> Post Quality Control (ETL)</a:t>
                      </a:r>
                      <a:r>
                        <a:rPr lang="en" sz="1600" dirty="0" smtClean="0">
                          <a:solidFill>
                            <a:srgbClr val="34495E"/>
                          </a:solidFill>
                          <a:latin typeface="Times New Roman"/>
                          <a:ea typeface="Times New Roman"/>
                          <a:cs typeface="Times New Roman"/>
                          <a:sym typeface="Times New Roman"/>
                        </a:rPr>
                        <a:t> </a:t>
                      </a:r>
                      <a:r>
                        <a:rPr lang="en" sz="1600" dirty="0">
                          <a:solidFill>
                            <a:srgbClr val="34495E"/>
                          </a:solidFill>
                          <a:latin typeface="Times New Roman"/>
                          <a:ea typeface="Times New Roman"/>
                          <a:cs typeface="Times New Roman"/>
                          <a:sym typeface="Times New Roman"/>
                        </a:rPr>
                        <a:t>1980-2018</a:t>
                      </a:r>
                      <a:endParaRPr lang="en-US"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lnL w="12700" cmpd="sng">
                      <a:noFill/>
                      <a:prstDash val="solid"/>
                    </a:lnL>
                  </a:tcPr>
                </a:tc>
                <a:tc hMerge="1">
                  <a:txBody>
                    <a:bodyPr/>
                    <a:lstStyle/>
                    <a:p>
                      <a:endParaRPr lang="en-US"/>
                    </a:p>
                  </a:txBody>
                  <a:tcPr>
                    <a:lnL w="12700" cmpd="sng">
                      <a:noFill/>
                      <a:prstDash val="solid"/>
                    </a:lnL>
                  </a:tcPr>
                </a:tc>
                <a:extLst>
                  <a:ext uri="{0D108BD9-81ED-4DB2-BD59-A6C34878D82A}">
                    <a16:rowId xmlns:a16="http://schemas.microsoft.com/office/drawing/2014/main" xmlns="" val="10000"/>
                  </a:ext>
                </a:extLst>
              </a:tr>
              <a:tr h="365760">
                <a:tc>
                  <a:txBody>
                    <a:bodyPr/>
                    <a:lstStyle/>
                    <a:p>
                      <a:pPr lvl="0" algn="l" rtl="0">
                        <a:lnSpc>
                          <a:spcPct val="100000"/>
                        </a:lnSpc>
                        <a:spcBef>
                          <a:spcPts val="300"/>
                        </a:spcBef>
                        <a:buNone/>
                      </a:pPr>
                      <a:r>
                        <a:rPr lang="en-US" sz="1600" b="1" dirty="0" smtClean="0">
                          <a:solidFill>
                            <a:srgbClr val="34495E"/>
                          </a:solidFill>
                          <a:latin typeface="Times New Roman"/>
                          <a:ea typeface="Times New Roman"/>
                          <a:cs typeface="Times New Roman"/>
                          <a:sym typeface="Times New Roman"/>
                        </a:rPr>
                        <a:t>Data Level</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US" sz="1600" b="1" dirty="0">
                          <a:solidFill>
                            <a:srgbClr val="34495E"/>
                          </a:solidFill>
                          <a:latin typeface="Times New Roman"/>
                          <a:ea typeface="Times New Roman"/>
                          <a:cs typeface="Times New Roman"/>
                          <a:sym typeface="Times New Roman"/>
                        </a:rPr>
                        <a:t>Total Observations</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 sz="1600" b="1" dirty="0">
                          <a:solidFill>
                            <a:srgbClr val="34495E"/>
                          </a:solidFill>
                          <a:latin typeface="Times New Roman"/>
                          <a:ea typeface="Times New Roman"/>
                          <a:cs typeface="Times New Roman"/>
                          <a:sym typeface="Times New Roman"/>
                        </a:rPr>
                        <a:t>Years Covered</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Individual Contributions</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3,863,893</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xmlns="" val="10002"/>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Individuals</a:t>
                      </a:r>
                      <a:r>
                        <a:rPr lang="en-US" sz="1600" baseline="0" dirty="0" smtClean="0">
                          <a:solidFill>
                            <a:srgbClr val="34495E"/>
                          </a:solidFill>
                          <a:latin typeface="Times New Roman"/>
                          <a:ea typeface="Times New Roman"/>
                          <a:cs typeface="Times New Roman"/>
                          <a:sym typeface="Times New Roman"/>
                        </a:rPr>
                        <a:t> x Firm x Election Cycle</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562,473</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smtClean="0">
                          <a:solidFill>
                            <a:srgbClr val="34495E"/>
                          </a:solidFill>
                          <a:latin typeface="Times New Roman"/>
                          <a:ea typeface="Times New Roman"/>
                          <a:cs typeface="Times New Roman"/>
                          <a:sym typeface="Times New Roman"/>
                        </a:rPr>
                        <a:t>1980-2018</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54875734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Firms</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336</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xmlns="" val="2353356342"/>
                  </a:ext>
                </a:extLst>
              </a:tr>
            </a:tbl>
          </a:graphicData>
        </a:graphic>
      </p:graphicFrame>
    </p:spTree>
    <p:extLst>
      <p:ext uri="{BB962C8B-B14F-4D97-AF65-F5344CB8AC3E}">
        <p14:creationId xmlns:p14="http://schemas.microsoft.com/office/powerpoint/2010/main" val="2444788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0" y="1"/>
            <a:ext cx="91440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Increasing Individual Contributors Sinc</a:t>
            </a:r>
            <a:r>
              <a:rPr lang="en-US" sz="2400" dirty="0" smtClean="0">
                <a:solidFill>
                  <a:srgbClr val="34495E"/>
                </a:solidFill>
                <a:sym typeface="Lustria"/>
              </a:rPr>
              <a:t>e 2014</a:t>
            </a:r>
            <a:endParaRPr lang="en" sz="2400" dirty="0">
              <a:solidFill>
                <a:srgbClr val="34495E"/>
              </a:solidFill>
              <a:sym typeface="Lustria"/>
            </a:endParaRPr>
          </a:p>
        </p:txBody>
      </p:sp>
      <p:pic>
        <p:nvPicPr>
          <p:cNvPr id="6" name="Picture 5"/>
          <p:cNvPicPr>
            <a:picLocks/>
          </p:cNvPicPr>
          <p:nvPr/>
        </p:nvPicPr>
        <p:blipFill>
          <a:blip r:embed="rId3">
            <a:extLst>
              <a:ext uri="{28A0092B-C50C-407E-A947-70E740481C1C}">
                <a14:useLocalDpi xmlns:a14="http://schemas.microsoft.com/office/drawing/2010/main" val="0"/>
              </a:ext>
            </a:extLst>
          </a:blip>
          <a:stretch>
            <a:fillRect/>
          </a:stretch>
        </p:blipFill>
        <p:spPr>
          <a:xfrm>
            <a:off x="219799"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93"/>
          <p:cNvSpPr txBox="1">
            <a:spLocks/>
          </p:cNvSpPr>
          <p:nvPr/>
        </p:nvSpPr>
        <p:spPr>
          <a:xfrm>
            <a:off x="431800" y="728131"/>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Average Individuals Per Firm</a:t>
            </a:r>
            <a:endParaRPr lang="en" sz="1600" dirty="0">
              <a:solidFill>
                <a:srgbClr val="34495E"/>
              </a:solidFill>
              <a:sym typeface="Lustria"/>
            </a:endParaRPr>
          </a:p>
        </p:txBody>
      </p:sp>
      <p:sp>
        <p:nvSpPr>
          <p:cNvPr id="10" name="Shape 193"/>
          <p:cNvSpPr txBox="1">
            <a:spLocks/>
          </p:cNvSpPr>
          <p:nvPr/>
        </p:nvSpPr>
        <p:spPr>
          <a:xfrm>
            <a:off x="4766400" y="728132"/>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Total Individual Contributors</a:t>
            </a:r>
            <a:endParaRPr lang="en" sz="1600" dirty="0">
              <a:solidFill>
                <a:srgbClr val="34495E"/>
              </a:solidFill>
              <a:sym typeface="Lustria"/>
            </a:endParaRPr>
          </a:p>
        </p:txBody>
      </p:sp>
      <p:pic>
        <p:nvPicPr>
          <p:cNvPr id="8" name="Picture 7"/>
          <p:cNvPicPr>
            <a:picLocks/>
          </p:cNvPicPr>
          <p:nvPr/>
        </p:nvPicPr>
        <p:blipFill>
          <a:blip r:embed="rId4">
            <a:extLst>
              <a:ext uri="{28A0092B-C50C-407E-A947-70E740481C1C}">
                <a14:useLocalDpi xmlns:a14="http://schemas.microsoft.com/office/drawing/2010/main" val="0"/>
              </a:ext>
            </a:extLst>
          </a:blip>
          <a:stretch>
            <a:fillRect/>
          </a:stretch>
        </p:blipFill>
        <p:spPr>
          <a:xfrm>
            <a:off x="4554400"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9" name="Picture 8"/>
          <p:cNvPicPr>
            <a:picLocks/>
          </p:cNvPicPr>
          <p:nvPr/>
        </p:nvPicPr>
        <p:blipFill>
          <a:blip r:embed="rId5">
            <a:extLst>
              <a:ext uri="{28A0092B-C50C-407E-A947-70E740481C1C}">
                <a14:useLocalDpi xmlns:a14="http://schemas.microsoft.com/office/drawing/2010/main" val="0"/>
              </a:ext>
            </a:extLst>
          </a:blip>
          <a:stretch>
            <a:fillRect/>
          </a:stretch>
        </p:blipFill>
        <p:spPr>
          <a:xfrm>
            <a:off x="4614001" y="1452908"/>
            <a:ext cx="4343398" cy="305471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2798477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201150" y="1475623"/>
            <a:ext cx="8850600" cy="1922248"/>
          </a:xfrm>
          <a:prstGeom prst="rect">
            <a:avLst/>
          </a:prstGeom>
          <a:noFill/>
          <a:ln>
            <a:noFill/>
          </a:ln>
        </p:spPr>
        <p:txBody>
          <a:bodyPr lIns="91415" tIns="91415" rIns="91415" bIns="91415" anchor="b" anchorCtr="0">
            <a:noAutofit/>
          </a:bodyPr>
          <a:lstStyle/>
          <a:p>
            <a:pPr>
              <a:buSzPct val="25000"/>
            </a:pPr>
            <a:r>
              <a:rPr lang="en-US" sz="6000" dirty="0" smtClean="0">
                <a:solidFill>
                  <a:srgbClr val="34495E"/>
                </a:solidFill>
                <a:sym typeface="Lustria"/>
              </a:rPr>
              <a:t>The Rise of Partisan Polarization in Firms?</a:t>
            </a:r>
            <a:endParaRPr lang="en" sz="6000" dirty="0">
              <a:solidFill>
                <a:srgbClr val="34495E"/>
              </a:solidFill>
              <a:sym typeface="Lustria"/>
            </a:endParaRPr>
          </a:p>
        </p:txBody>
      </p:sp>
    </p:spTree>
    <p:extLst>
      <p:ext uri="{BB962C8B-B14F-4D97-AF65-F5344CB8AC3E}">
        <p14:creationId xmlns:p14="http://schemas.microsoft.com/office/powerpoint/2010/main" val="3070551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2" name="Shape 172"/>
          <p:cNvSpPr txBox="1"/>
          <p:nvPr/>
        </p:nvSpPr>
        <p:spPr>
          <a:xfrm>
            <a:off x="685800" y="1039301"/>
            <a:ext cx="7772400" cy="3742800"/>
          </a:xfrm>
          <a:prstGeom prst="rect">
            <a:avLst/>
          </a:prstGeom>
          <a:noFill/>
          <a:ln>
            <a:noFill/>
          </a:ln>
        </p:spPr>
        <p:txBody>
          <a:bodyPr lIns="91415" tIns="91415" rIns="91415" bIns="91415" anchor="t" anchorCtr="0">
            <a:noAutofit/>
          </a:bodyPr>
          <a:lstStyle/>
          <a:p>
            <a:pPr marL="69843">
              <a:buSzPct val="100000"/>
            </a:pPr>
            <a:endParaRPr sz="2400" dirty="0">
              <a:solidFill>
                <a:srgbClr val="34495E"/>
              </a:solidFill>
              <a:latin typeface="Palatino Linotype"/>
              <a:ea typeface="Palatino Linotype"/>
              <a:cs typeface="Palatino Linotype"/>
              <a:sym typeface="Lustria"/>
            </a:endParaRPr>
          </a:p>
        </p:txBody>
      </p:sp>
      <p:pic>
        <p:nvPicPr>
          <p:cNvPr id="2" name="Picture 1"/>
          <p:cNvPicPr>
            <a:picLocks noChangeAspect="1"/>
          </p:cNvPicPr>
          <p:nvPr/>
        </p:nvPicPr>
        <p:blipFill>
          <a:blip r:embed="rId3"/>
          <a:stretch>
            <a:fillRect/>
          </a:stretch>
        </p:blipFill>
        <p:spPr>
          <a:xfrm>
            <a:off x="-20525" y="2220934"/>
            <a:ext cx="9164525" cy="2561167"/>
          </a:xfrm>
          <a:prstGeom prst="rect">
            <a:avLst/>
          </a:prstGeom>
        </p:spPr>
      </p:pic>
      <p:pic>
        <p:nvPicPr>
          <p:cNvPr id="5" name="Picture 4"/>
          <p:cNvPicPr>
            <a:picLocks noChangeAspect="1"/>
          </p:cNvPicPr>
          <p:nvPr/>
        </p:nvPicPr>
        <p:blipFill>
          <a:blip r:embed="rId4">
            <a:alphaModFix amt="91000"/>
          </a:blip>
          <a:stretch>
            <a:fillRect/>
          </a:stretch>
        </p:blipFill>
        <p:spPr>
          <a:xfrm rot="20671684">
            <a:off x="158501" y="-67022"/>
            <a:ext cx="4279900" cy="3695700"/>
          </a:xfrm>
          <a:prstGeom prst="rect">
            <a:avLst/>
          </a:prstGeom>
        </p:spPr>
      </p:pic>
      <p:pic>
        <p:nvPicPr>
          <p:cNvPr id="3" name="Picture 2"/>
          <p:cNvPicPr>
            <a:picLocks noChangeAspect="1"/>
          </p:cNvPicPr>
          <p:nvPr/>
        </p:nvPicPr>
        <p:blipFill>
          <a:blip r:embed="rId5">
            <a:alphaModFix amt="75000"/>
          </a:blip>
          <a:stretch>
            <a:fillRect/>
          </a:stretch>
        </p:blipFill>
        <p:spPr>
          <a:xfrm rot="816117">
            <a:off x="4458937" y="1100671"/>
            <a:ext cx="5497860" cy="2240526"/>
          </a:xfrm>
          <a:prstGeom prst="rect">
            <a:avLst/>
          </a:prstGeom>
        </p:spPr>
      </p:pic>
      <p:sp>
        <p:nvSpPr>
          <p:cNvPr id="171" name="Shape 171"/>
          <p:cNvSpPr txBox="1">
            <a:spLocks noGrp="1"/>
          </p:cNvSpPr>
          <p:nvPr>
            <p:ph type="ctrTitle"/>
          </p:nvPr>
        </p:nvSpPr>
        <p:spPr>
          <a:xfrm>
            <a:off x="1572751" y="105100"/>
            <a:ext cx="8850600" cy="934200"/>
          </a:xfrm>
          <a:prstGeom prst="rect">
            <a:avLst/>
          </a:prstGeom>
          <a:noFill/>
          <a:ln>
            <a:noFill/>
          </a:ln>
        </p:spPr>
        <p:txBody>
          <a:bodyPr lIns="91415" tIns="91415" rIns="91415" bIns="91415" anchor="b" anchorCtr="0">
            <a:noAutofit/>
          </a:bodyPr>
          <a:lstStyle/>
          <a:p>
            <a:pPr>
              <a:buSzPct val="25000"/>
            </a:pPr>
            <a:r>
              <a:rPr lang="en-US" sz="4500" dirty="0" smtClean="0">
                <a:solidFill>
                  <a:srgbClr val="34495E"/>
                </a:solidFill>
                <a:sym typeface="Lustria"/>
              </a:rPr>
              <a:t>Polarization Trending</a:t>
            </a:r>
            <a:endParaRPr lang="en" sz="4500" dirty="0">
              <a:solidFill>
                <a:srgbClr val="34495E"/>
              </a:solidFill>
              <a:sym typeface="Lustria"/>
            </a:endParaRPr>
          </a:p>
        </p:txBody>
      </p:sp>
      <p:sp>
        <p:nvSpPr>
          <p:cNvPr id="4" name="Shape 178"/>
          <p:cNvSpPr txBox="1"/>
          <p:nvPr/>
        </p:nvSpPr>
        <p:spPr>
          <a:xfrm>
            <a:off x="201150" y="566801"/>
            <a:ext cx="8850600" cy="4215300"/>
          </a:xfrm>
          <a:prstGeom prst="rect">
            <a:avLst/>
          </a:prstGeom>
          <a:noFill/>
          <a:ln>
            <a:noFill/>
          </a:ln>
        </p:spPr>
        <p:txBody>
          <a:bodyPr lIns="91415" tIns="91415" rIns="91415" bIns="91415" anchor="t" anchorCtr="0">
            <a:noAutofit/>
          </a:bodyPr>
          <a:lstStyle/>
          <a:p>
            <a:pPr marL="63493">
              <a:buSzPct val="100000"/>
            </a:pPr>
            <a:endParaRPr lang="en-US" sz="2200" b="1" u="sng" dirty="0">
              <a:solidFill>
                <a:srgbClr val="34495E"/>
              </a:solidFill>
              <a:latin typeface="Palatino Linotype"/>
              <a:ea typeface="Palatino Linotype"/>
              <a:cs typeface="Palatino Linotype"/>
              <a:sym typeface="Lustria"/>
            </a:endParaRPr>
          </a:p>
          <a:p>
            <a:pPr marL="63493">
              <a:buSzPct val="100000"/>
            </a:pPr>
            <a:endParaRPr lang="en-US" sz="2200" b="1" u="sng" dirty="0">
              <a:solidFill>
                <a:srgbClr val="34495E"/>
              </a:solidFill>
              <a:latin typeface="Palatino Linotype"/>
              <a:ea typeface="Palatino Linotype"/>
              <a:cs typeface="Palatino Linotype"/>
              <a:sym typeface="Lustria"/>
            </a:endParaRPr>
          </a:p>
          <a:p>
            <a:pPr marL="63493">
              <a:buSzPct val="100000"/>
            </a:pPr>
            <a:endParaRPr lang="en-US" sz="2200" b="1" u="sng" dirty="0">
              <a:solidFill>
                <a:srgbClr val="34495E"/>
              </a:solidFill>
              <a:latin typeface="Palatino Linotype"/>
              <a:ea typeface="Palatino Linotype"/>
              <a:cs typeface="Palatino Linotype"/>
              <a:sym typeface="Lustria"/>
            </a:endParaRPr>
          </a:p>
          <a:p>
            <a:pPr marL="22857">
              <a:buSzPct val="100000"/>
            </a:pPr>
            <a:endParaRPr lang="en-US" sz="2100" dirty="0">
              <a:solidFill>
                <a:srgbClr val="34495E"/>
              </a:solidFill>
              <a:latin typeface="Palatino Linotype"/>
              <a:ea typeface="Palatino Linotype"/>
              <a:cs typeface="Palatino Linotype"/>
              <a:sym typeface="Lustria"/>
            </a:endParaRPr>
          </a:p>
        </p:txBody>
      </p:sp>
    </p:spTree>
    <p:extLst>
      <p:ext uri="{BB962C8B-B14F-4D97-AF65-F5344CB8AC3E}">
        <p14:creationId xmlns:p14="http://schemas.microsoft.com/office/powerpoint/2010/main" val="1438620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48379"/>
            <a:ext cx="8770800" cy="1269999"/>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Measuring Partisan Polarization</a:t>
            </a:r>
            <a:r>
              <a:rPr lang="en-US" sz="2400" dirty="0" smtClean="0">
                <a:solidFill>
                  <a:srgbClr val="34495E"/>
                </a:solidFill>
                <a:sym typeface="Lustria"/>
              </a:rPr>
              <a:t/>
            </a:r>
            <a:br>
              <a:rPr lang="en-US" sz="2400" dirty="0" smtClean="0">
                <a:solidFill>
                  <a:srgbClr val="34495E"/>
                </a:solidFill>
                <a:sym typeface="Lustria"/>
              </a:rPr>
            </a:br>
            <a:r>
              <a:rPr lang="en-US" sz="2400" dirty="0">
                <a:solidFill>
                  <a:srgbClr val="34495E"/>
                </a:solidFill>
                <a:sym typeface="Lustria"/>
              </a:rPr>
              <a:t/>
            </a:r>
            <a:br>
              <a:rPr lang="en-US" sz="2400" dirty="0">
                <a:solidFill>
                  <a:srgbClr val="34495E"/>
                </a:solidFill>
                <a:sym typeface="Lustria"/>
              </a:rPr>
            </a:br>
            <a:endParaRPr lang="en" sz="2400" dirty="0">
              <a:solidFill>
                <a:srgbClr val="34495E"/>
              </a:solidFill>
              <a:sym typeface="Lustria"/>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095" y="1151466"/>
            <a:ext cx="7989781" cy="359597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10" name="Shape 193"/>
          <p:cNvSpPr txBox="1">
            <a:spLocks/>
          </p:cNvSpPr>
          <p:nvPr/>
        </p:nvSpPr>
        <p:spPr>
          <a:xfrm>
            <a:off x="299086" y="614439"/>
            <a:ext cx="8542533" cy="475341"/>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lnSpc>
                <a:spcPct val="114000"/>
              </a:lnSpc>
            </a:pPr>
            <a:r>
              <a:rPr lang="en-US" sz="1800" dirty="0">
                <a:solidFill>
                  <a:srgbClr val="34495E"/>
                </a:solidFill>
                <a:latin typeface="CMU Serif Roman"/>
                <a:cs typeface="CMU Serif Roman"/>
              </a:rPr>
              <a:t>Partisan Polarization =  </a:t>
            </a:r>
            <a:r>
              <a:rPr lang="en-US" sz="2400" dirty="0">
                <a:solidFill>
                  <a:srgbClr val="34495E"/>
                </a:solidFill>
                <a:latin typeface="CMU Serif Roman"/>
                <a:cs typeface="CMU Serif Roman"/>
              </a:rPr>
              <a:t>(</a:t>
            </a:r>
            <a:r>
              <a:rPr lang="en-US" sz="1800" dirty="0">
                <a:solidFill>
                  <a:srgbClr val="34495E"/>
                </a:solidFill>
                <a:latin typeface="CMU Serif Roman"/>
                <a:cs typeface="CMU Serif Roman"/>
              </a:rPr>
              <a:t> (1 − </a:t>
            </a:r>
            <a:r>
              <a:rPr lang="en-US" sz="1800" dirty="0" err="1">
                <a:solidFill>
                  <a:srgbClr val="34495E"/>
                </a:solidFill>
                <a:latin typeface="CMU Serif Roman"/>
                <a:cs typeface="CMU Serif Roman"/>
              </a:rPr>
              <a:t>Var</a:t>
            </a:r>
            <a:r>
              <a:rPr lang="en-US" sz="1800" dirty="0">
                <a:solidFill>
                  <a:srgbClr val="34495E"/>
                </a:solidFill>
                <a:latin typeface="CMU Serif Roman"/>
                <a:cs typeface="CMU Serif Roman"/>
              </a:rPr>
              <a:t>[X]) x | Skew[X] | x </a:t>
            </a:r>
            <a:r>
              <a:rPr lang="en-US" sz="1800" dirty="0" err="1">
                <a:solidFill>
                  <a:srgbClr val="34495E"/>
                </a:solidFill>
                <a:latin typeface="CMU Serif Roman"/>
                <a:cs typeface="CMU Serif Roman"/>
              </a:rPr>
              <a:t>ln</a:t>
            </a:r>
            <a:r>
              <a:rPr lang="en-US" sz="1800" dirty="0">
                <a:solidFill>
                  <a:srgbClr val="34495E"/>
                </a:solidFill>
                <a:latin typeface="CMU Serif Roman"/>
                <a:cs typeface="CMU Serif Roman"/>
              </a:rPr>
              <a:t> (Kurt[X] + 10)</a:t>
            </a:r>
            <a:r>
              <a:rPr lang="en-US" sz="2400" dirty="0">
                <a:solidFill>
                  <a:srgbClr val="34495E"/>
                </a:solidFill>
                <a:latin typeface="CMU Serif Roman"/>
                <a:cs typeface="CMU Serif Roman"/>
              </a:rPr>
              <a:t> )</a:t>
            </a:r>
            <a:r>
              <a:rPr lang="en-US" sz="1800" dirty="0">
                <a:solidFill>
                  <a:srgbClr val="34495E"/>
                </a:solidFill>
                <a:latin typeface="CMU Serif Roman"/>
                <a:cs typeface="CMU Serif Roman"/>
              </a:rPr>
              <a:t>,</a:t>
            </a:r>
          </a:p>
          <a:p>
            <a:pPr>
              <a:lnSpc>
                <a:spcPct val="114000"/>
              </a:lnSpc>
            </a:pPr>
            <a:r>
              <a:rPr lang="en-US" i="1" dirty="0">
                <a:solidFill>
                  <a:srgbClr val="34495E"/>
                </a:solidFill>
                <a:latin typeface="CMU Serif Roman"/>
                <a:cs typeface="CMU Serif Roman"/>
              </a:rPr>
              <a:t>where X = Party ID or Partisan Polarization</a:t>
            </a:r>
          </a:p>
        </p:txBody>
      </p:sp>
    </p:spTree>
    <p:extLst>
      <p:ext uri="{BB962C8B-B14F-4D97-AF65-F5344CB8AC3E}">
        <p14:creationId xmlns:p14="http://schemas.microsoft.com/office/powerpoint/2010/main" val="2196100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Partisan Polarization in Fortune 400 Firms, 1980-2018</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270600" y="1452907"/>
            <a:ext cx="4343400"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6" name="Picture 5"/>
          <p:cNvPicPr>
            <a:picLocks/>
          </p:cNvPicPr>
          <p:nvPr/>
        </p:nvPicPr>
        <p:blipFill>
          <a:blip r:embed="rId4">
            <a:extLst>
              <a:ext uri="{28A0092B-C50C-407E-A947-70E740481C1C}">
                <a14:useLocalDpi xmlns:a14="http://schemas.microsoft.com/office/drawing/2010/main" val="0"/>
              </a:ext>
            </a:extLst>
          </a:blip>
          <a:stretch>
            <a:fillRect/>
          </a:stretch>
        </p:blipFill>
        <p:spPr>
          <a:xfrm>
            <a:off x="4614000" y="1452908"/>
            <a:ext cx="4343400"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93"/>
          <p:cNvSpPr txBox="1">
            <a:spLocks/>
          </p:cNvSpPr>
          <p:nvPr/>
        </p:nvSpPr>
        <p:spPr>
          <a:xfrm>
            <a:off x="431800" y="728131"/>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(Party ID) </a:t>
            </a:r>
            <a:endParaRPr lang="en" sz="1600" dirty="0">
              <a:solidFill>
                <a:srgbClr val="34495E"/>
              </a:solidFill>
              <a:sym typeface="Lustria"/>
            </a:endParaRPr>
          </a:p>
        </p:txBody>
      </p:sp>
      <p:sp>
        <p:nvSpPr>
          <p:cNvPr id="10" name="Shape 193"/>
          <p:cNvSpPr txBox="1">
            <a:spLocks/>
          </p:cNvSpPr>
          <p:nvPr/>
        </p:nvSpPr>
        <p:spPr>
          <a:xfrm>
            <a:off x="4766400" y="728132"/>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(Partisan Score) </a:t>
            </a:r>
            <a:endParaRPr lang="en" sz="1600" dirty="0">
              <a:solidFill>
                <a:srgbClr val="34495E"/>
              </a:solidFill>
              <a:sym typeface="Lustria"/>
            </a:endParaRPr>
          </a:p>
        </p:txBody>
      </p:sp>
    </p:spTree>
    <p:extLst>
      <p:ext uri="{BB962C8B-B14F-4D97-AF65-F5344CB8AC3E}">
        <p14:creationId xmlns:p14="http://schemas.microsoft.com/office/powerpoint/2010/main" val="3583403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201150" y="1475623"/>
            <a:ext cx="8850600" cy="1922248"/>
          </a:xfrm>
          <a:prstGeom prst="rect">
            <a:avLst/>
          </a:prstGeom>
          <a:noFill/>
          <a:ln>
            <a:noFill/>
          </a:ln>
        </p:spPr>
        <p:txBody>
          <a:bodyPr lIns="91415" tIns="91415" rIns="91415" bIns="91415" anchor="b" anchorCtr="0">
            <a:noAutofit/>
          </a:bodyPr>
          <a:lstStyle/>
          <a:p>
            <a:pPr>
              <a:buSzPct val="25000"/>
            </a:pPr>
            <a:r>
              <a:rPr lang="en-US" sz="6000" dirty="0" smtClean="0">
                <a:solidFill>
                  <a:srgbClr val="34495E"/>
                </a:solidFill>
                <a:sym typeface="Lustria"/>
              </a:rPr>
              <a:t>Can We Classify Discrete Types of Partisan Firms?</a:t>
            </a:r>
            <a:endParaRPr lang="en" sz="6000" dirty="0">
              <a:solidFill>
                <a:srgbClr val="34495E"/>
              </a:solidFill>
              <a:sym typeface="Lustria"/>
            </a:endParaRPr>
          </a:p>
        </p:txBody>
      </p:sp>
    </p:spTree>
    <p:extLst>
      <p:ext uri="{BB962C8B-B14F-4D97-AF65-F5344CB8AC3E}">
        <p14:creationId xmlns:p14="http://schemas.microsoft.com/office/powerpoint/2010/main" val="2900610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0" y="105100"/>
            <a:ext cx="9144000" cy="608519"/>
          </a:xfrm>
          <a:prstGeom prst="rect">
            <a:avLst/>
          </a:prstGeom>
          <a:noFill/>
          <a:ln>
            <a:noFill/>
          </a:ln>
        </p:spPr>
        <p:txBody>
          <a:bodyPr lIns="91415" tIns="91415" rIns="91415" bIns="91415" anchor="b" anchorCtr="0">
            <a:noAutofit/>
          </a:bodyPr>
          <a:lstStyle/>
          <a:p>
            <a:pPr>
              <a:buSzPct val="25000"/>
            </a:pPr>
            <a:r>
              <a:rPr lang="en-US" sz="2800" dirty="0" smtClean="0">
                <a:solidFill>
                  <a:srgbClr val="34495E"/>
                </a:solidFill>
                <a:sym typeface="Lustria"/>
              </a:rPr>
              <a:t>Dynamic Time Warping </a:t>
            </a:r>
            <a:r>
              <a:rPr lang="mr-IN" sz="2800" dirty="0" smtClean="0">
                <a:solidFill>
                  <a:srgbClr val="34495E"/>
                </a:solidFill>
                <a:sym typeface="Lustria"/>
              </a:rPr>
              <a:t>–</a:t>
            </a:r>
            <a:r>
              <a:rPr lang="en-US" sz="2800" dirty="0" smtClean="0">
                <a:solidFill>
                  <a:srgbClr val="34495E"/>
                </a:solidFill>
                <a:sym typeface="Lustria"/>
              </a:rPr>
              <a:t> Hierarchical Cluster Analysis</a:t>
            </a:r>
            <a:endParaRPr lang="en" sz="2800" dirty="0">
              <a:solidFill>
                <a:srgbClr val="34495E"/>
              </a:solidFill>
              <a:sym typeface="Lustria"/>
            </a:endParaRPr>
          </a:p>
        </p:txBody>
      </p:sp>
      <p:sp>
        <p:nvSpPr>
          <p:cNvPr id="172" name="Shape 172"/>
          <p:cNvSpPr txBox="1"/>
          <p:nvPr/>
        </p:nvSpPr>
        <p:spPr>
          <a:xfrm>
            <a:off x="685800" y="1039301"/>
            <a:ext cx="7772400" cy="3742800"/>
          </a:xfrm>
          <a:prstGeom prst="rect">
            <a:avLst/>
          </a:prstGeom>
          <a:noFill/>
          <a:ln>
            <a:noFill/>
          </a:ln>
        </p:spPr>
        <p:txBody>
          <a:bodyPr lIns="91415" tIns="91415" rIns="91415" bIns="91415" anchor="t" anchorCtr="0">
            <a:noAutofit/>
          </a:bodyPr>
          <a:lstStyle/>
          <a:p>
            <a:pPr marL="69843">
              <a:buSzPct val="100000"/>
            </a:pPr>
            <a:endParaRPr sz="2400" dirty="0">
              <a:solidFill>
                <a:srgbClr val="34495E"/>
              </a:solidFill>
              <a:latin typeface="Palatino Linotype"/>
              <a:ea typeface="Palatino Linotype"/>
              <a:cs typeface="Palatino Linotype"/>
              <a:sym typeface="Lustria"/>
            </a:endParaRPr>
          </a:p>
        </p:txBody>
      </p:sp>
      <p:sp>
        <p:nvSpPr>
          <p:cNvPr id="4" name="Shape 178"/>
          <p:cNvSpPr txBox="1"/>
          <p:nvPr/>
        </p:nvSpPr>
        <p:spPr>
          <a:xfrm>
            <a:off x="201150" y="1075450"/>
            <a:ext cx="8688850" cy="3778333"/>
          </a:xfrm>
          <a:prstGeom prst="rect">
            <a:avLst/>
          </a:prstGeom>
          <a:noFill/>
          <a:ln>
            <a:noFill/>
          </a:ln>
        </p:spPr>
        <p:txBody>
          <a:bodyPr lIns="91415" tIns="91415" rIns="91415" bIns="91415" anchor="t" anchorCtr="0">
            <a:noAutofit/>
          </a:bodyPr>
          <a:lstStyle/>
          <a:p>
            <a:pPr marL="365722" indent="-342865">
              <a:buSzPct val="100000"/>
              <a:buFont typeface="Arial"/>
              <a:buChar char="•"/>
            </a:pPr>
            <a:r>
              <a:rPr lang="en-US" sz="2100" u="sng" dirty="0" smtClean="0">
                <a:solidFill>
                  <a:srgbClr val="34495E"/>
                </a:solidFill>
                <a:latin typeface="Palatino Linotype"/>
                <a:ea typeface="Palatino Linotype"/>
                <a:cs typeface="Palatino Linotype"/>
                <a:sym typeface="Lustria"/>
              </a:rPr>
              <a:t>Hierarchical Cluster Analysis:</a:t>
            </a:r>
            <a:r>
              <a:rPr lang="en-US" sz="2100" dirty="0" smtClean="0">
                <a:solidFill>
                  <a:srgbClr val="34495E"/>
                </a:solidFill>
                <a:latin typeface="Palatino Linotype"/>
                <a:ea typeface="Palatino Linotype"/>
                <a:cs typeface="Palatino Linotype"/>
                <a:sym typeface="Lustria"/>
              </a:rPr>
              <a:t> (AGNES/DIANA) Used in Sociological Studies of Emergence (Powel and </a:t>
            </a:r>
            <a:r>
              <a:rPr lang="en-US" sz="2100" dirty="0" err="1" smtClean="0">
                <a:solidFill>
                  <a:srgbClr val="34495E"/>
                </a:solidFill>
                <a:latin typeface="Palatino Linotype"/>
                <a:ea typeface="Palatino Linotype"/>
                <a:cs typeface="Palatino Linotype"/>
                <a:sym typeface="Lustria"/>
              </a:rPr>
              <a:t>Sandholtz</a:t>
            </a:r>
            <a:r>
              <a:rPr lang="en-US" sz="2100" dirty="0" smtClean="0">
                <a:solidFill>
                  <a:srgbClr val="34495E"/>
                </a:solidFill>
                <a:latin typeface="Palatino Linotype"/>
                <a:ea typeface="Palatino Linotype"/>
                <a:cs typeface="Palatino Linotype"/>
                <a:sym typeface="Lustria"/>
              </a:rPr>
              <a:t> 2012; </a:t>
            </a:r>
            <a:r>
              <a:rPr lang="en-US" sz="2100" dirty="0" err="1" smtClean="0">
                <a:solidFill>
                  <a:srgbClr val="34495E"/>
                </a:solidFill>
                <a:latin typeface="Palatino Linotype"/>
                <a:ea typeface="Palatino Linotype"/>
                <a:cs typeface="Palatino Linotype"/>
                <a:sym typeface="Lustria"/>
              </a:rPr>
              <a:t>Ruef</a:t>
            </a:r>
            <a:r>
              <a:rPr lang="en-US" sz="2100" dirty="0" smtClean="0">
                <a:solidFill>
                  <a:srgbClr val="34495E"/>
                </a:solidFill>
                <a:latin typeface="Palatino Linotype"/>
                <a:ea typeface="Palatino Linotype"/>
                <a:cs typeface="Palatino Linotype"/>
                <a:sym typeface="Lustria"/>
              </a:rPr>
              <a:t> 2000)</a:t>
            </a:r>
            <a:endParaRPr lang="en-US" sz="2100" i="1"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endParaRPr lang="en-US" sz="2100" i="1" dirty="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u="sng" dirty="0" smtClean="0">
                <a:solidFill>
                  <a:srgbClr val="34495E"/>
                </a:solidFill>
                <a:latin typeface="Palatino Linotype"/>
                <a:ea typeface="Palatino Linotype"/>
                <a:cs typeface="Palatino Linotype"/>
                <a:sym typeface="Lustria"/>
              </a:rPr>
              <a:t>Dynamic Time Warping</a:t>
            </a:r>
            <a:r>
              <a:rPr lang="en-US" sz="2100" dirty="0" smtClean="0">
                <a:solidFill>
                  <a:srgbClr val="34495E"/>
                </a:solidFill>
                <a:latin typeface="Palatino Linotype"/>
                <a:ea typeface="Palatino Linotype"/>
                <a:cs typeface="Palatino Linotype"/>
                <a:sym typeface="Lustria"/>
              </a:rPr>
              <a:t>: A model-free dissimilarity measure that can minimize a temporal mapping across a matrix of multivariate time series (Bernd and Clifford 1994; Montero and </a:t>
            </a:r>
            <a:r>
              <a:rPr lang="en-US" sz="2100" dirty="0" err="1" smtClean="0">
                <a:solidFill>
                  <a:srgbClr val="34495E"/>
                </a:solidFill>
                <a:latin typeface="Palatino Linotype"/>
                <a:ea typeface="Palatino Linotype"/>
                <a:cs typeface="Palatino Linotype"/>
                <a:sym typeface="Lustria"/>
              </a:rPr>
              <a:t>Vilar</a:t>
            </a:r>
            <a:r>
              <a:rPr lang="en-US" sz="2100" dirty="0" smtClean="0">
                <a:solidFill>
                  <a:srgbClr val="34495E"/>
                </a:solidFill>
                <a:latin typeface="Palatino Linotype"/>
                <a:ea typeface="Palatino Linotype"/>
                <a:cs typeface="Palatino Linotype"/>
                <a:sym typeface="Lustria"/>
              </a:rPr>
              <a:t> 2014).</a:t>
            </a:r>
          </a:p>
          <a:p>
            <a:pPr marL="365722" indent="-342865">
              <a:buSzPct val="100000"/>
              <a:buFont typeface="Arial"/>
              <a:buChar char="•"/>
            </a:pPr>
            <a:endParaRPr lang="en-US" sz="2100" u="sng"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dirty="0" smtClean="0">
                <a:solidFill>
                  <a:srgbClr val="34495E"/>
                </a:solidFill>
                <a:latin typeface="Palatino Linotype"/>
                <a:ea typeface="Palatino Linotype"/>
                <a:cs typeface="Palatino Linotype"/>
                <a:sym typeface="Lustria"/>
              </a:rPr>
              <a:t>Clustering is unsupervised and the number of clusters must be specified.</a:t>
            </a:r>
          </a:p>
          <a:p>
            <a:pPr marL="731520" lvl="1" indent="-342865">
              <a:buSzPct val="100000"/>
              <a:buFont typeface="Arial"/>
              <a:buChar char="•"/>
            </a:pPr>
            <a:endParaRPr lang="en-US" sz="2100" dirty="0">
              <a:solidFill>
                <a:srgbClr val="34495E"/>
              </a:solidFill>
              <a:latin typeface="Palatino Linotype"/>
              <a:ea typeface="Palatino Linotype"/>
              <a:cs typeface="Palatino Linotype"/>
              <a:sym typeface="Lustria"/>
            </a:endParaRPr>
          </a:p>
        </p:txBody>
      </p:sp>
    </p:spTree>
    <p:extLst>
      <p:ext uri="{BB962C8B-B14F-4D97-AF65-F5344CB8AC3E}">
        <p14:creationId xmlns:p14="http://schemas.microsoft.com/office/powerpoint/2010/main" val="3438450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AGNES Models: Optimal Number of Clusters</a:t>
            </a:r>
            <a:br>
              <a:rPr lang="en-US" sz="2400" dirty="0" smtClean="0">
                <a:solidFill>
                  <a:srgbClr val="34495E"/>
                </a:solidFill>
                <a:sym typeface="Lustria"/>
              </a:rPr>
            </a:br>
            <a:r>
              <a:rPr lang="en-US" sz="1800" i="1" dirty="0" smtClean="0">
                <a:solidFill>
                  <a:srgbClr val="34495E"/>
                </a:solidFill>
                <a:sym typeface="Lustria"/>
              </a:rPr>
              <a:t>AGNES Models Run Using Ward Method</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613500" y="1151465"/>
            <a:ext cx="3657600" cy="3657600"/>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6" name="Picture 5"/>
          <p:cNvPicPr>
            <a:picLocks/>
          </p:cNvPicPr>
          <p:nvPr/>
        </p:nvPicPr>
        <p:blipFill>
          <a:blip r:embed="rId4">
            <a:extLst>
              <a:ext uri="{28A0092B-C50C-407E-A947-70E740481C1C}">
                <a14:useLocalDpi xmlns:a14="http://schemas.microsoft.com/office/drawing/2010/main" val="0"/>
              </a:ext>
            </a:extLst>
          </a:blip>
          <a:stretch>
            <a:fillRect/>
          </a:stretch>
        </p:blipFill>
        <p:spPr>
          <a:xfrm>
            <a:off x="4956900" y="1151465"/>
            <a:ext cx="3657600" cy="3657600"/>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93"/>
          <p:cNvSpPr txBox="1">
            <a:spLocks/>
          </p:cNvSpPr>
          <p:nvPr/>
        </p:nvSpPr>
        <p:spPr>
          <a:xfrm>
            <a:off x="431800" y="728131"/>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AGNES 1980-2002</a:t>
            </a:r>
            <a:endParaRPr lang="en" sz="1600" dirty="0">
              <a:solidFill>
                <a:srgbClr val="34495E"/>
              </a:solidFill>
              <a:sym typeface="Lustria"/>
            </a:endParaRPr>
          </a:p>
        </p:txBody>
      </p:sp>
      <p:sp>
        <p:nvSpPr>
          <p:cNvPr id="10" name="Shape 193"/>
          <p:cNvSpPr txBox="1">
            <a:spLocks/>
          </p:cNvSpPr>
          <p:nvPr/>
        </p:nvSpPr>
        <p:spPr>
          <a:xfrm>
            <a:off x="4766400" y="728132"/>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AGNES 2004-2018</a:t>
            </a:r>
            <a:endParaRPr lang="en" sz="1600" dirty="0">
              <a:solidFill>
                <a:srgbClr val="34495E"/>
              </a:solidFill>
              <a:sym typeface="Lustria"/>
            </a:endParaRPr>
          </a:p>
        </p:txBody>
      </p:sp>
    </p:spTree>
    <p:extLst>
      <p:ext uri="{BB962C8B-B14F-4D97-AF65-F5344CB8AC3E}">
        <p14:creationId xmlns:p14="http://schemas.microsoft.com/office/powerpoint/2010/main" val="4225556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05100"/>
            <a:ext cx="8850600" cy="693300"/>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Dynamic Time Warping</a:t>
            </a:r>
            <a:br>
              <a:rPr lang="en-US" sz="2400" dirty="0" smtClean="0">
                <a:solidFill>
                  <a:srgbClr val="34495E"/>
                </a:solidFill>
                <a:sym typeface="Lustria"/>
              </a:rPr>
            </a:br>
            <a:r>
              <a:rPr lang="en-US" sz="2400" dirty="0" smtClean="0">
                <a:solidFill>
                  <a:srgbClr val="34495E"/>
                </a:solidFill>
                <a:sym typeface="Lustria"/>
              </a:rPr>
              <a:t> Hierarchical Clustering Algorithm Selection, 1980-2018</a:t>
            </a:r>
            <a:endParaRPr lang="en" sz="1600" i="1" dirty="0">
              <a:solidFill>
                <a:srgbClr val="34495E"/>
              </a:solidFill>
              <a:sym typeface="Lustria"/>
            </a:endParaRPr>
          </a:p>
        </p:txBody>
      </p:sp>
      <p:graphicFrame>
        <p:nvGraphicFramePr>
          <p:cNvPr id="5" name="Shape 147"/>
          <p:cNvGraphicFramePr/>
          <p:nvPr>
            <p:extLst>
              <p:ext uri="{D42A27DB-BD31-4B8C-83A1-F6EECF244321}">
                <p14:modId xmlns:p14="http://schemas.microsoft.com/office/powerpoint/2010/main" val="356268972"/>
              </p:ext>
            </p:extLst>
          </p:nvPr>
        </p:nvGraphicFramePr>
        <p:xfrm>
          <a:off x="201150" y="1126636"/>
          <a:ext cx="8737879" cy="3108900"/>
        </p:xfrm>
        <a:graphic>
          <a:graphicData uri="http://schemas.openxmlformats.org/drawingml/2006/table">
            <a:tbl>
              <a:tblPr>
                <a:noFill/>
              </a:tblPr>
              <a:tblGrid>
                <a:gridCol w="2943612">
                  <a:extLst>
                    <a:ext uri="{9D8B030D-6E8A-4147-A177-3AD203B41FA5}">
                      <a16:colId xmlns:a16="http://schemas.microsoft.com/office/drawing/2014/main" xmlns="" val="20000"/>
                    </a:ext>
                  </a:extLst>
                </a:gridCol>
                <a:gridCol w="1600819"/>
                <a:gridCol w="2096724"/>
                <a:gridCol w="2096724"/>
              </a:tblGrid>
              <a:tr h="365760">
                <a:tc>
                  <a:txBody>
                    <a:bodyPr/>
                    <a:lstStyle/>
                    <a:p>
                      <a:pPr lvl="0" rtl="0">
                        <a:lnSpc>
                          <a:spcPct val="100000"/>
                        </a:lnSpc>
                        <a:spcBef>
                          <a:spcPts val="300"/>
                        </a:spcBef>
                        <a:buNone/>
                      </a:pPr>
                      <a:endParaRPr lang="en-US" sz="1800" b="0" i="0" dirty="0">
                        <a:solidFill>
                          <a:srgbClr val="34495E"/>
                        </a:solidFill>
                        <a:latin typeface="CMU Serif Roman"/>
                        <a:ea typeface="Times New Roman"/>
                        <a:cs typeface="CMU Serif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lvl="0" algn="ctr" rtl="0">
                        <a:lnSpc>
                          <a:spcPct val="100000"/>
                        </a:lnSpc>
                        <a:spcBef>
                          <a:spcPts val="300"/>
                        </a:spcBef>
                        <a:buNone/>
                      </a:pPr>
                      <a:r>
                        <a:rPr lang="en-US" sz="1800" b="1" i="0" u="sng" dirty="0" smtClean="0">
                          <a:solidFill>
                            <a:srgbClr val="34495E"/>
                          </a:solidFill>
                          <a:latin typeface="CMU Serif Roman"/>
                          <a:ea typeface="Times New Roman"/>
                          <a:cs typeface="CMU Serif Roman"/>
                          <a:sym typeface="Times New Roman"/>
                        </a:rPr>
                        <a:t>Model Coefficients</a:t>
                      </a:r>
                      <a:endParaRPr lang="en-US" sz="1800" b="1" i="0" u="sng" dirty="0">
                        <a:solidFill>
                          <a:srgbClr val="34495E"/>
                        </a:solidFill>
                        <a:latin typeface="CMU Serif Roman"/>
                        <a:ea typeface="Times New Roman"/>
                        <a:cs typeface="CMU Serif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TlToBr w="12700" cmpd="sng">
                      <a:noFill/>
                      <a:prstDash val="solid"/>
                    </a:lnTlToBr>
                    <a:lnBlToTr w="12700" cmpd="sng">
                      <a:noFill/>
                      <a:prstDash val="solid"/>
                    </a:lnBlToTr>
                  </a:tcPr>
                </a:tc>
                <a:tc hMerge="1">
                  <a:txBody>
                    <a:bodyPr/>
                    <a:lstStyle/>
                    <a:p>
                      <a:pPr lvl="0" rtl="0">
                        <a:lnSpc>
                          <a:spcPct val="100000"/>
                        </a:lnSpc>
                        <a:spcBef>
                          <a:spcPts val="300"/>
                        </a:spcBef>
                        <a:buNone/>
                      </a:pPr>
                      <a:endParaRPr lang="en-US"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TlToBr w="12700" cmpd="sng">
                      <a:noFill/>
                      <a:prstDash val="solid"/>
                    </a:lnTlToBr>
                    <a:lnBlToTr w="12700" cmpd="sng">
                      <a:noFill/>
                      <a:prstDash val="solid"/>
                    </a:lnBlToTr>
                  </a:tcPr>
                </a:tc>
                <a:tc hMerge="1">
                  <a:txBody>
                    <a:bodyPr/>
                    <a:lstStyle/>
                    <a:p>
                      <a:pPr lvl="0" rtl="0">
                        <a:lnSpc>
                          <a:spcPct val="100000"/>
                        </a:lnSpc>
                        <a:spcBef>
                          <a:spcPts val="300"/>
                        </a:spcBef>
                        <a:buNone/>
                      </a:pPr>
                      <a:endParaRPr lang="en-US"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r h="365760">
                <a:tc>
                  <a:txBody>
                    <a:bodyPr/>
                    <a:lstStyle/>
                    <a:p>
                      <a:pPr lvl="0" algn="l" rtl="0">
                        <a:lnSpc>
                          <a:spcPct val="100000"/>
                        </a:lnSpc>
                        <a:spcBef>
                          <a:spcPts val="300"/>
                        </a:spcBef>
                        <a:buNone/>
                      </a:pPr>
                      <a:r>
                        <a:rPr lang="en" sz="1800" b="1" i="0" dirty="0">
                          <a:solidFill>
                            <a:srgbClr val="34495E"/>
                          </a:solidFill>
                          <a:latin typeface="CMU Serif Roman"/>
                          <a:ea typeface="Times New Roman"/>
                          <a:cs typeface="CMU Serif Roman"/>
                          <a:sym typeface="Times New Roman"/>
                        </a:rPr>
                        <a:t> </a:t>
                      </a:r>
                      <a:r>
                        <a:rPr lang="en-US" sz="1800" b="1" i="0" dirty="0" smtClean="0">
                          <a:solidFill>
                            <a:srgbClr val="34495E"/>
                          </a:solidFill>
                          <a:latin typeface="CMU Serif Roman"/>
                          <a:ea typeface="Times New Roman"/>
                          <a:cs typeface="CMU Serif Roman"/>
                          <a:sym typeface="Times New Roman"/>
                        </a:rPr>
                        <a:t>HCA</a:t>
                      </a:r>
                      <a:r>
                        <a:rPr lang="en-US" sz="1800" b="1" i="0" baseline="0" dirty="0" smtClean="0">
                          <a:solidFill>
                            <a:srgbClr val="34495E"/>
                          </a:solidFill>
                          <a:latin typeface="CMU Serif Roman"/>
                          <a:ea typeface="Times New Roman"/>
                          <a:cs typeface="CMU Serif Roman"/>
                          <a:sym typeface="Times New Roman"/>
                        </a:rPr>
                        <a:t> Method</a:t>
                      </a:r>
                      <a:endParaRPr lang="en" sz="1800" b="1" i="0" dirty="0">
                        <a:solidFill>
                          <a:srgbClr val="34495E"/>
                        </a:solidFill>
                        <a:latin typeface="CMU Serif Roman"/>
                        <a:ea typeface="Times New Roman"/>
                        <a:cs typeface="CMU Serif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US" sz="1800" b="1" i="0" dirty="0" smtClean="0">
                          <a:solidFill>
                            <a:srgbClr val="34495E"/>
                          </a:solidFill>
                          <a:latin typeface="CMU Serif Roman"/>
                          <a:ea typeface="Times New Roman"/>
                          <a:cs typeface="CMU Serif Roman"/>
                          <a:sym typeface="Times New Roman"/>
                        </a:rPr>
                        <a:t>Model 1</a:t>
                      </a:r>
                      <a:endParaRPr lang="en" sz="1800" b="1" i="0" dirty="0">
                        <a:solidFill>
                          <a:srgbClr val="34495E"/>
                        </a:solidFill>
                        <a:latin typeface="CMU Serif Roman"/>
                        <a:ea typeface="Times New Roman"/>
                        <a:cs typeface="CMU Serif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US" sz="1800" b="1" i="0" dirty="0" smtClean="0">
                          <a:solidFill>
                            <a:srgbClr val="34495E"/>
                          </a:solidFill>
                          <a:latin typeface="CMU Serif Roman"/>
                          <a:ea typeface="Times New Roman"/>
                          <a:cs typeface="CMU Serif Roman"/>
                          <a:sym typeface="Times New Roman"/>
                        </a:rPr>
                        <a:t>Model 2</a:t>
                      </a:r>
                      <a:endParaRPr lang="en" sz="1800" b="1" i="0" dirty="0">
                        <a:solidFill>
                          <a:srgbClr val="34495E"/>
                        </a:solidFill>
                        <a:latin typeface="CMU Serif Roman"/>
                        <a:ea typeface="Times New Roman"/>
                        <a:cs typeface="CMU Serif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US" sz="1800" b="1" i="0" dirty="0" smtClean="0">
                          <a:solidFill>
                            <a:srgbClr val="34495E"/>
                          </a:solidFill>
                          <a:latin typeface="CMU Serif Roman"/>
                          <a:ea typeface="Times New Roman"/>
                          <a:cs typeface="CMU Serif Roman"/>
                          <a:sym typeface="Times New Roman"/>
                        </a:rPr>
                        <a:t>Model 3</a:t>
                      </a:r>
                      <a:endParaRPr lang="en" sz="1800" b="1" i="0" dirty="0">
                        <a:solidFill>
                          <a:srgbClr val="34495E"/>
                        </a:solidFill>
                        <a:latin typeface="CMU Serif Roman"/>
                        <a:ea typeface="Times New Roman"/>
                        <a:cs typeface="CMU Serif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1"/>
                  </a:ext>
                </a:extLst>
              </a:tr>
              <a:tr h="365760">
                <a:tc>
                  <a:txBody>
                    <a:bodyPr/>
                    <a:lstStyle/>
                    <a:p>
                      <a:pPr algn="l" fontAlgn="b"/>
                      <a:r>
                        <a:rPr lang="en-US" sz="1800" b="0" i="0" u="none" strike="noStrike">
                          <a:solidFill>
                            <a:srgbClr val="000000"/>
                          </a:solidFill>
                          <a:effectLst/>
                          <a:latin typeface="CMU Serif Roman"/>
                          <a:cs typeface="CMU Serif Roman"/>
                        </a:rPr>
                        <a:t>AGNES, UPGMA</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fontAlgn="b"/>
                      <a:r>
                        <a:rPr lang="nb-NO" sz="1800" b="0" i="0" u="none" strike="noStrike" dirty="0">
                          <a:solidFill>
                            <a:srgbClr val="000000"/>
                          </a:solidFill>
                          <a:effectLst/>
                          <a:latin typeface="CMU Serif Roman"/>
                          <a:cs typeface="CMU Serif Roman"/>
                        </a:rPr>
                        <a:t>0.656</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fontAlgn="b"/>
                      <a:r>
                        <a:rPr lang="nb-NO" sz="1800" b="0" i="0" u="none" strike="noStrike" dirty="0">
                          <a:solidFill>
                            <a:srgbClr val="000000"/>
                          </a:solidFill>
                          <a:effectLst/>
                          <a:latin typeface="CMU Serif Roman"/>
                          <a:cs typeface="CMU Serif Roman"/>
                        </a:rPr>
                        <a:t>0.646</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fontAlgn="b"/>
                      <a:r>
                        <a:rPr lang="pt-BR" sz="1800" b="0" i="0" u="none" strike="noStrike" dirty="0">
                          <a:solidFill>
                            <a:srgbClr val="000000"/>
                          </a:solidFill>
                          <a:effectLst/>
                          <a:latin typeface="CMU Serif Roman"/>
                          <a:cs typeface="CMU Serif Roman"/>
                        </a:rPr>
                        <a:t>0.705</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xmlns="" val="10002"/>
                  </a:ext>
                </a:extLst>
              </a:tr>
              <a:tr h="365760">
                <a:tc>
                  <a:txBody>
                    <a:bodyPr/>
                    <a:lstStyle/>
                    <a:p>
                      <a:pPr algn="l" fontAlgn="b"/>
                      <a:r>
                        <a:rPr lang="en-US" sz="1800" b="0" i="0" u="none" strike="noStrike">
                          <a:solidFill>
                            <a:srgbClr val="000000"/>
                          </a:solidFill>
                          <a:effectLst/>
                          <a:latin typeface="CMU Serif Roman"/>
                          <a:cs typeface="CMU Serif Roman"/>
                        </a:rPr>
                        <a:t>AGNES, WPGMA</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nb-NO" sz="1800" b="0" i="0" u="none" strike="noStrike">
                          <a:solidFill>
                            <a:srgbClr val="000000"/>
                          </a:solidFill>
                          <a:effectLst/>
                          <a:latin typeface="CMU Serif Roman"/>
                          <a:cs typeface="CMU Serif Roman"/>
                        </a:rPr>
                        <a:t>0.703</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it-IT" sz="1800" b="0" i="0" u="none" strike="noStrike" dirty="0">
                          <a:solidFill>
                            <a:srgbClr val="000000"/>
                          </a:solidFill>
                          <a:effectLst/>
                          <a:latin typeface="CMU Serif Roman"/>
                          <a:cs typeface="CMU Serif Roman"/>
                        </a:rPr>
                        <a:t>0.688</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nb-NO" sz="1800" b="0" i="0" u="none" strike="noStrike">
                          <a:solidFill>
                            <a:srgbClr val="000000"/>
                          </a:solidFill>
                          <a:effectLst/>
                          <a:latin typeface="CMU Serif Roman"/>
                          <a:cs typeface="CMU Serif Roman"/>
                        </a:rPr>
                        <a:t>0.753</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xmlns="" val="10003"/>
                  </a:ext>
                </a:extLst>
              </a:tr>
              <a:tr h="365760">
                <a:tc>
                  <a:txBody>
                    <a:bodyPr/>
                    <a:lstStyle/>
                    <a:p>
                      <a:pPr algn="l" fontAlgn="b"/>
                      <a:r>
                        <a:rPr lang="en-US" sz="1800" b="0" i="0" u="none" strike="noStrike">
                          <a:solidFill>
                            <a:srgbClr val="000000"/>
                          </a:solidFill>
                          <a:effectLst/>
                          <a:latin typeface="CMU Serif Roman"/>
                          <a:cs typeface="CMU Serif Roman"/>
                        </a:rPr>
                        <a:t>AGNES, Single Linkage</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pPr algn="ctr" fontAlgn="b"/>
                      <a:r>
                        <a:rPr lang="nb-NO" sz="1800" b="0" i="0" u="none" strike="noStrike" dirty="0">
                          <a:solidFill>
                            <a:srgbClr val="000000"/>
                          </a:solidFill>
                          <a:effectLst/>
                          <a:latin typeface="CMU Serif Roman"/>
                          <a:cs typeface="CMU Serif Roman"/>
                        </a:rPr>
                        <a:t>0.622</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pPr algn="ctr" fontAlgn="b"/>
                      <a:r>
                        <a:rPr lang="nb-NO" sz="1800" b="0" i="0" u="none" strike="noStrike" dirty="0">
                          <a:solidFill>
                            <a:srgbClr val="000000"/>
                          </a:solidFill>
                          <a:effectLst/>
                          <a:latin typeface="CMU Serif Roman"/>
                          <a:cs typeface="CMU Serif Roman"/>
                        </a:rPr>
                        <a:t>0.608</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pPr algn="ctr" fontAlgn="b"/>
                      <a:r>
                        <a:rPr lang="hr-HR" sz="1800" b="0" i="0" u="none" strike="noStrike">
                          <a:solidFill>
                            <a:srgbClr val="000000"/>
                          </a:solidFill>
                          <a:effectLst/>
                          <a:latin typeface="CMU Serif Roman"/>
                          <a:cs typeface="CMU Serif Roman"/>
                        </a:rPr>
                        <a:t>0.707</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extLst>
                  <a:ext uri="{0D108BD9-81ED-4DB2-BD59-A6C34878D82A}">
                    <a16:rowId xmlns:a16="http://schemas.microsoft.com/office/drawing/2014/main" xmlns="" val="4229592295"/>
                  </a:ext>
                </a:extLst>
              </a:tr>
              <a:tr h="365760">
                <a:tc>
                  <a:txBody>
                    <a:bodyPr/>
                    <a:lstStyle/>
                    <a:p>
                      <a:pPr algn="l" fontAlgn="b"/>
                      <a:r>
                        <a:rPr lang="en-US" sz="1800" b="0" i="0" u="none" strike="noStrike">
                          <a:solidFill>
                            <a:srgbClr val="000000"/>
                          </a:solidFill>
                          <a:effectLst/>
                          <a:latin typeface="CMU Serif Roman"/>
                          <a:cs typeface="CMU Serif Roman"/>
                        </a:rPr>
                        <a:t>AGNES, Complete Linkage</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rgbClr val="2129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hr-HR" sz="1800" b="0" i="0" u="none" strike="noStrike">
                          <a:solidFill>
                            <a:srgbClr val="000000"/>
                          </a:solidFill>
                          <a:effectLst/>
                          <a:latin typeface="CMU Serif Roman"/>
                          <a:cs typeface="CMU Serif Roman"/>
                        </a:rPr>
                        <a:t>0.807</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rgbClr val="2129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nb-NO" sz="1800" b="0" i="0" u="none" strike="noStrike" dirty="0">
                          <a:solidFill>
                            <a:srgbClr val="000000"/>
                          </a:solidFill>
                          <a:effectLst/>
                          <a:latin typeface="CMU Serif Roman"/>
                          <a:cs typeface="CMU Serif Roman"/>
                        </a:rPr>
                        <a:t>0.8</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rgbClr val="2129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nb-NO" sz="1800" b="0" i="0" u="none" strike="noStrike">
                          <a:solidFill>
                            <a:srgbClr val="000000"/>
                          </a:solidFill>
                          <a:effectLst/>
                          <a:latin typeface="CMU Serif Roman"/>
                          <a:cs typeface="CMU Serif Roman"/>
                        </a:rPr>
                        <a:t>0.848</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rgbClr val="2129B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xmlns="" val="47518291"/>
                  </a:ext>
                </a:extLst>
              </a:tr>
              <a:tr h="365760">
                <a:tc>
                  <a:txBody>
                    <a:bodyPr/>
                    <a:lstStyle/>
                    <a:p>
                      <a:pPr algn="l" fontAlgn="b"/>
                      <a:r>
                        <a:rPr lang="en-US" sz="1800" b="0" i="0" u="none" strike="noStrike" dirty="0">
                          <a:solidFill>
                            <a:srgbClr val="000000"/>
                          </a:solidFill>
                          <a:effectLst/>
                          <a:latin typeface="CMU Serif Roman"/>
                          <a:cs typeface="CMU Serif Roman"/>
                        </a:rPr>
                        <a:t>AGNES, Ward’s Method</a:t>
                      </a:r>
                    </a:p>
                  </a:txBody>
                  <a:tcPr marL="12700" marR="12700" marT="12700" marB="0" anchor="b">
                    <a:lnL w="38100" cap="flat" cmpd="sng" algn="ctr">
                      <a:solidFill>
                        <a:srgbClr val="2129B0"/>
                      </a:solidFill>
                      <a:prstDash val="solid"/>
                      <a:round/>
                      <a:headEnd type="none" w="med" len="med"/>
                      <a:tailEnd type="none" w="med" len="med"/>
                    </a:lnL>
                    <a:lnR w="38100" cap="flat" cmpd="sng" algn="ctr">
                      <a:solidFill>
                        <a:srgbClr val="2129B0"/>
                      </a:solidFill>
                      <a:prstDash val="solid"/>
                      <a:round/>
                      <a:headEnd type="none" w="med" len="med"/>
                      <a:tailEnd type="none" w="med" len="med"/>
                    </a:lnR>
                    <a:lnT w="38100" cap="flat" cmpd="sng" algn="ctr">
                      <a:solidFill>
                        <a:srgbClr val="2129B0"/>
                      </a:solidFill>
                      <a:prstDash val="solid"/>
                      <a:round/>
                      <a:headEnd type="none" w="med" len="med"/>
                      <a:tailEnd type="none" w="med" len="med"/>
                    </a:lnT>
                    <a:lnB w="38100" cap="flat" cmpd="sng" algn="ctr">
                      <a:solidFill>
                        <a:srgbClr val="2129B0"/>
                      </a:solid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pPr algn="ctr" fontAlgn="b"/>
                      <a:r>
                        <a:rPr lang="nb-NO" sz="1800" b="0" i="0" u="none" strike="noStrike" dirty="0">
                          <a:solidFill>
                            <a:srgbClr val="000000"/>
                          </a:solidFill>
                          <a:effectLst/>
                          <a:latin typeface="CMU Serif Roman"/>
                          <a:cs typeface="CMU Serif Roman"/>
                        </a:rPr>
                        <a:t>0.921</a:t>
                      </a:r>
                    </a:p>
                  </a:txBody>
                  <a:tcPr marL="12700" marR="12700" marT="12700" marB="0" anchor="b">
                    <a:lnL w="38100" cap="flat" cmpd="sng" algn="ctr">
                      <a:solidFill>
                        <a:srgbClr val="2129B0"/>
                      </a:solidFill>
                      <a:prstDash val="solid"/>
                      <a:round/>
                      <a:headEnd type="none" w="med" len="med"/>
                      <a:tailEnd type="none" w="med" len="med"/>
                    </a:lnL>
                    <a:lnR w="38100" cap="flat" cmpd="sng" algn="ctr">
                      <a:solidFill>
                        <a:srgbClr val="2129B0"/>
                      </a:solidFill>
                      <a:prstDash val="solid"/>
                      <a:round/>
                      <a:headEnd type="none" w="med" len="med"/>
                      <a:tailEnd type="none" w="med" len="med"/>
                    </a:lnR>
                    <a:lnT w="38100" cap="flat" cmpd="sng" algn="ctr">
                      <a:solidFill>
                        <a:srgbClr val="2129B0"/>
                      </a:solidFill>
                      <a:prstDash val="solid"/>
                      <a:round/>
                      <a:headEnd type="none" w="med" len="med"/>
                      <a:tailEnd type="none" w="med" len="med"/>
                    </a:lnT>
                    <a:lnB w="38100" cap="flat" cmpd="sng" algn="ctr">
                      <a:solidFill>
                        <a:srgbClr val="2129B0"/>
                      </a:solidFill>
                      <a:prstDash val="solid"/>
                      <a:round/>
                      <a:headEnd type="none" w="med" len="med"/>
                      <a:tailEnd type="none" w="med" len="med"/>
                    </a:lnB>
                    <a:lnTlToBr w="12700" cmpd="sng">
                      <a:noFill/>
                      <a:prstDash val="solid"/>
                    </a:lnTlToBr>
                    <a:lnBlToTr w="12700" cmpd="sng">
                      <a:noFill/>
                      <a:prstDash val="solid"/>
                    </a:lnBlToTr>
                    <a:solidFill>
                      <a:schemeClr val="tx2">
                        <a:lumMod val="40000"/>
                        <a:lumOff val="60000"/>
                      </a:schemeClr>
                    </a:solidFill>
                  </a:tcPr>
                </a:tc>
                <a:tc>
                  <a:txBody>
                    <a:bodyPr/>
                    <a:lstStyle/>
                    <a:p>
                      <a:pPr algn="ctr" fontAlgn="b"/>
                      <a:r>
                        <a:rPr lang="nb-NO" sz="1800" b="0" i="0" u="none" strike="noStrike" dirty="0">
                          <a:solidFill>
                            <a:srgbClr val="000000"/>
                          </a:solidFill>
                          <a:effectLst/>
                          <a:latin typeface="CMU Serif Roman"/>
                          <a:cs typeface="CMU Serif Roman"/>
                        </a:rPr>
                        <a:t>0.919</a:t>
                      </a:r>
                    </a:p>
                  </a:txBody>
                  <a:tcPr marL="12700" marR="12700" marT="12700" marB="0" anchor="b">
                    <a:lnL w="38100" cap="flat" cmpd="sng" algn="ctr">
                      <a:solidFill>
                        <a:srgbClr val="2129B0"/>
                      </a:solid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rgbClr val="2129B0"/>
                      </a:solidFill>
                      <a:prstDash val="solid"/>
                      <a:round/>
                      <a:headEnd type="none" w="med" len="med"/>
                      <a:tailEnd type="none" w="med" len="med"/>
                    </a:lnT>
                    <a:lnB w="38100" cap="flat" cmpd="sng" algn="ctr">
                      <a:solidFill>
                        <a:srgbClr val="2129B0"/>
                      </a:solid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pPr algn="ctr" fontAlgn="b"/>
                      <a:r>
                        <a:rPr lang="nb-NO" sz="1800" b="0" i="0" u="none" strike="noStrike" dirty="0">
                          <a:solidFill>
                            <a:srgbClr val="000000"/>
                          </a:solidFill>
                          <a:effectLst/>
                          <a:latin typeface="CMU Serif Roman"/>
                          <a:cs typeface="CMU Serif Roman"/>
                        </a:rPr>
                        <a:t>0.916</a:t>
                      </a:r>
                    </a:p>
                  </a:txBody>
                  <a:tcPr marL="12700" marR="12700" marT="12700" marB="0" anchor="b">
                    <a:lnL w="12700" cap="flat" cmpd="sng" algn="ctr">
                      <a:noFill/>
                      <a:prstDash val="solid"/>
                      <a:round/>
                      <a:headEnd type="none" w="med" len="med"/>
                      <a:tailEnd type="none" w="med" len="med"/>
                    </a:lnL>
                    <a:lnR w="38100" cap="flat" cmpd="sng" algn="ctr">
                      <a:solidFill>
                        <a:srgbClr val="2129B0"/>
                      </a:solidFill>
                      <a:prstDash val="solid"/>
                      <a:round/>
                      <a:headEnd type="none" w="med" len="med"/>
                      <a:tailEnd type="none" w="med" len="med"/>
                    </a:lnR>
                    <a:lnT w="38100" cap="flat" cmpd="sng" algn="ctr">
                      <a:solidFill>
                        <a:srgbClr val="2129B0"/>
                      </a:solidFill>
                      <a:prstDash val="solid"/>
                      <a:round/>
                      <a:headEnd type="none" w="med" len="med"/>
                      <a:tailEnd type="none" w="med" len="med"/>
                    </a:lnT>
                    <a:lnB w="38100" cap="flat" cmpd="sng" algn="ctr">
                      <a:solidFill>
                        <a:srgbClr val="2129B0"/>
                      </a:solidFill>
                      <a:prstDash val="solid"/>
                      <a:round/>
                      <a:headEnd type="none" w="med" len="med"/>
                      <a:tailEnd type="none" w="med" len="med"/>
                    </a:lnB>
                    <a:lnTlToBr w="12700" cmpd="sng">
                      <a:noFill/>
                      <a:prstDash val="solid"/>
                    </a:lnTlToBr>
                    <a:lnBlToTr w="12700" cmpd="sng">
                      <a:noFill/>
                      <a:prstDash val="solid"/>
                    </a:lnBlToTr>
                    <a:solidFill>
                      <a:srgbClr val="C6D9F1"/>
                    </a:solidFill>
                  </a:tcPr>
                </a:tc>
                <a:extLst>
                  <a:ext uri="{0D108BD9-81ED-4DB2-BD59-A6C34878D82A}">
                    <a16:rowId xmlns:a16="http://schemas.microsoft.com/office/drawing/2014/main" xmlns="" val="2548757341"/>
                  </a:ext>
                </a:extLst>
              </a:tr>
              <a:tr h="365760">
                <a:tc>
                  <a:txBody>
                    <a:bodyPr/>
                    <a:lstStyle/>
                    <a:p>
                      <a:pPr algn="l" fontAlgn="b"/>
                      <a:r>
                        <a:rPr lang="en-US" sz="1800" b="0" i="0" u="none" strike="noStrike" dirty="0">
                          <a:solidFill>
                            <a:srgbClr val="000000"/>
                          </a:solidFill>
                          <a:effectLst/>
                          <a:latin typeface="CMU Serif Roman"/>
                          <a:cs typeface="CMU Serif Roman"/>
                        </a:rPr>
                        <a:t>Diana</a:t>
                      </a:r>
                    </a:p>
                  </a:txBody>
                  <a:tcPr marL="12700" marR="12700" marT="12700" marB="0" anchor="b">
                    <a:lnL w="381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rgbClr val="2129B0"/>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nb-NO" sz="1800" b="0" i="0" u="none" strike="noStrike" dirty="0">
                          <a:solidFill>
                            <a:srgbClr val="000000"/>
                          </a:solidFill>
                          <a:effectLst/>
                          <a:latin typeface="CMU Serif Roman"/>
                          <a:cs typeface="CMU Serif Roman"/>
                        </a:rPr>
                        <a:t>0.763</a:t>
                      </a:r>
                    </a:p>
                  </a:txBody>
                  <a:tcPr marL="12700" marR="12700" marT="12700" marB="0" anchor="b">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rgbClr val="2129B0"/>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nb-NO" sz="1800" b="0" i="0" u="none" strike="noStrike" dirty="0">
                          <a:solidFill>
                            <a:srgbClr val="000000"/>
                          </a:solidFill>
                          <a:effectLst/>
                          <a:latin typeface="CMU Serif Roman"/>
                          <a:cs typeface="CMU Serif Roman"/>
                        </a:rPr>
                        <a:t>0.751</a:t>
                      </a:r>
                    </a:p>
                  </a:txBody>
                  <a:tcPr marL="12700" marR="12700" marT="12700" marB="0" anchor="b">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rgbClr val="2129B0"/>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nb-NO" sz="1800" b="0" i="0" u="none" strike="noStrike" dirty="0">
                          <a:solidFill>
                            <a:srgbClr val="000000"/>
                          </a:solidFill>
                          <a:effectLst/>
                          <a:latin typeface="CMU Serif Roman"/>
                          <a:cs typeface="CMU Serif Roman"/>
                        </a:rPr>
                        <a:t>0.819</a:t>
                      </a:r>
                    </a:p>
                  </a:txBody>
                  <a:tcPr marL="12700" marR="12700" marT="12700" marB="0" anchor="b">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solidFill>
                        <a:srgbClr val="2129B0"/>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spTree>
    <p:extLst>
      <p:ext uri="{BB962C8B-B14F-4D97-AF65-F5344CB8AC3E}">
        <p14:creationId xmlns:p14="http://schemas.microsoft.com/office/powerpoint/2010/main" val="4153758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Dynamic Time Warping AGNES-Ward Model: 1980-2018</a:t>
            </a:r>
            <a:endParaRPr lang="en" sz="2400" dirty="0">
              <a:solidFill>
                <a:srgbClr val="34495E"/>
              </a:solidFill>
              <a:sym typeface="Lustria"/>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716" y="1048250"/>
            <a:ext cx="4753059" cy="330654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7358" t="84941" r="79505" b="7998"/>
          <a:stretch/>
        </p:blipFill>
        <p:spPr>
          <a:xfrm>
            <a:off x="338666" y="3664528"/>
            <a:ext cx="1615590" cy="665082"/>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78"/>
          <p:cNvSpPr txBox="1"/>
          <p:nvPr/>
        </p:nvSpPr>
        <p:spPr>
          <a:xfrm>
            <a:off x="5091824" y="728132"/>
            <a:ext cx="3959925" cy="4211344"/>
          </a:xfrm>
          <a:prstGeom prst="rect">
            <a:avLst/>
          </a:prstGeom>
          <a:noFill/>
          <a:ln>
            <a:noFill/>
          </a:ln>
        </p:spPr>
        <p:txBody>
          <a:bodyPr lIns="91415" tIns="91415" rIns="91415" bIns="91415" anchor="t" anchorCtr="0">
            <a:noAutofit/>
          </a:bodyPr>
          <a:lstStyle/>
          <a:p>
            <a:pPr marL="22857">
              <a:buSzPct val="100000"/>
            </a:pPr>
            <a:endParaRPr lang="en-US" sz="2100" dirty="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b="1" dirty="0" smtClean="0">
                <a:solidFill>
                  <a:srgbClr val="BF1200"/>
                </a:solidFill>
                <a:latin typeface="Palatino Linotype"/>
                <a:ea typeface="Palatino Linotype"/>
                <a:cs typeface="Palatino Linotype"/>
                <a:sym typeface="Lustria"/>
              </a:rPr>
              <a:t>Republican Firms include:</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Marathon Petroleum</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Marathon Oil</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Exxon Mobil</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Anadarko Petroleum</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Monsanto</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Dean Foods</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Hormel Foods</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Caterpillar</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Home Depot</a:t>
            </a:r>
          </a:p>
          <a:p>
            <a:pPr marL="731520" indent="-342900">
              <a:buSzPct val="100000"/>
              <a:buFont typeface="Courier New"/>
              <a:buChar char="o"/>
            </a:pPr>
            <a:r>
              <a:rPr lang="en-US" sz="1800" dirty="0" smtClean="0">
                <a:solidFill>
                  <a:srgbClr val="BF1200"/>
                </a:solidFill>
                <a:latin typeface="Palatino Linotype"/>
                <a:ea typeface="Palatino Linotype"/>
                <a:cs typeface="Palatino Linotype"/>
                <a:sym typeface="Lustria"/>
              </a:rPr>
              <a:t>USAA</a:t>
            </a:r>
            <a:endParaRPr lang="en-US" sz="1800" dirty="0" smtClean="0">
              <a:solidFill>
                <a:srgbClr val="2129B0"/>
              </a:solidFill>
              <a:latin typeface="Palatino Linotype"/>
              <a:ea typeface="Palatino Linotype"/>
              <a:cs typeface="Palatino Linotype"/>
              <a:sym typeface="Lustria"/>
            </a:endParaRPr>
          </a:p>
          <a:p>
            <a:pPr marL="365722" indent="-342865">
              <a:buSzPct val="100000"/>
              <a:buFont typeface="Arial"/>
              <a:buChar char="•"/>
            </a:pPr>
            <a:endParaRPr lang="en-US" sz="21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endParaRPr lang="en-US" sz="2100" dirty="0">
              <a:solidFill>
                <a:srgbClr val="34495E"/>
              </a:solidFill>
              <a:latin typeface="Palatino Linotype"/>
              <a:ea typeface="Palatino Linotype"/>
              <a:cs typeface="Palatino Linotype"/>
              <a:sym typeface="Lustria"/>
            </a:endParaRPr>
          </a:p>
        </p:txBody>
      </p:sp>
      <p:sp>
        <p:nvSpPr>
          <p:cNvPr id="2" name="Rectangle 1"/>
          <p:cNvSpPr/>
          <p:nvPr/>
        </p:nvSpPr>
        <p:spPr>
          <a:xfrm>
            <a:off x="2484695" y="1185335"/>
            <a:ext cx="2232447" cy="798284"/>
          </a:xfrm>
          <a:prstGeom prst="rect">
            <a:avLst/>
          </a:prstGeom>
          <a:noFill/>
          <a:ln w="28575" cmpd="sng">
            <a:solidFill>
              <a:srgbClr val="BF12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Elbow Connector 4"/>
          <p:cNvCxnSpPr/>
          <p:nvPr/>
        </p:nvCxnSpPr>
        <p:spPr>
          <a:xfrm flipV="1">
            <a:off x="3930952" y="1301452"/>
            <a:ext cx="1572381" cy="665234"/>
          </a:xfrm>
          <a:prstGeom prst="bentConnector3">
            <a:avLst>
              <a:gd name="adj1" fmla="val 50000"/>
            </a:avLst>
          </a:prstGeom>
          <a:ln>
            <a:solidFill>
              <a:srgbClr val="BF120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30466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Dynamic Time Warping AGNES-Ward Model: 1980-2018</a:t>
            </a:r>
            <a:endParaRPr lang="en" sz="2400" dirty="0">
              <a:solidFill>
                <a:srgbClr val="34495E"/>
              </a:solidFill>
              <a:sym typeface="Lustria"/>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716" y="1048250"/>
            <a:ext cx="4753059" cy="330654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7358" t="84941" r="79505" b="7998"/>
          <a:stretch/>
        </p:blipFill>
        <p:spPr>
          <a:xfrm>
            <a:off x="338666" y="3664528"/>
            <a:ext cx="1615590" cy="665082"/>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78"/>
          <p:cNvSpPr txBox="1"/>
          <p:nvPr/>
        </p:nvSpPr>
        <p:spPr>
          <a:xfrm>
            <a:off x="5091824" y="728132"/>
            <a:ext cx="3959925" cy="4211344"/>
          </a:xfrm>
          <a:prstGeom prst="rect">
            <a:avLst/>
          </a:prstGeom>
          <a:noFill/>
          <a:ln>
            <a:noFill/>
          </a:ln>
        </p:spPr>
        <p:txBody>
          <a:bodyPr lIns="91415" tIns="91415" rIns="91415" bIns="91415" anchor="t" anchorCtr="0">
            <a:noAutofit/>
          </a:bodyPr>
          <a:lstStyle/>
          <a:p>
            <a:pPr marL="22857">
              <a:buSzPct val="100000"/>
            </a:pPr>
            <a:endParaRPr lang="en-US" sz="2100" dirty="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b="1" dirty="0" smtClean="0">
                <a:solidFill>
                  <a:srgbClr val="3A084A"/>
                </a:solidFill>
                <a:latin typeface="Palatino Linotype"/>
                <a:ea typeface="Palatino Linotype"/>
                <a:cs typeface="Palatino Linotype"/>
                <a:sym typeface="Lustria"/>
              </a:rPr>
              <a:t>Amphibious Firms include:</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General Mills</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Coca-Cola</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Hershey</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McDonalds</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Goldman Sachs</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J.P. Morgan Chase</a:t>
            </a:r>
          </a:p>
          <a:p>
            <a:pPr marL="731520" indent="-342900">
              <a:buSzPct val="100000"/>
              <a:buFont typeface="Courier New"/>
              <a:buChar char="o"/>
            </a:pPr>
            <a:r>
              <a:rPr lang="en-US" sz="1800" dirty="0">
                <a:solidFill>
                  <a:srgbClr val="3A084A"/>
                </a:solidFill>
                <a:latin typeface="Palatino Linotype"/>
                <a:ea typeface="Palatino Linotype"/>
                <a:cs typeface="Palatino Linotype"/>
                <a:sym typeface="Lustria"/>
              </a:rPr>
              <a:t>General </a:t>
            </a:r>
            <a:r>
              <a:rPr lang="en-US" sz="1800" dirty="0" smtClean="0">
                <a:solidFill>
                  <a:srgbClr val="3A084A"/>
                </a:solidFill>
                <a:latin typeface="Palatino Linotype"/>
                <a:ea typeface="Palatino Linotype"/>
                <a:cs typeface="Palatino Linotype"/>
                <a:sym typeface="Lustria"/>
              </a:rPr>
              <a:t>Electric</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Ford Motor</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Boeing</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American Airlines</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Wal-Mart</a:t>
            </a:r>
          </a:p>
          <a:p>
            <a:pPr marL="731520" indent="-342900">
              <a:buSzPct val="100000"/>
              <a:buFont typeface="Courier New"/>
              <a:buChar char="o"/>
            </a:pPr>
            <a:r>
              <a:rPr lang="en-US" sz="1800" dirty="0" smtClean="0">
                <a:solidFill>
                  <a:srgbClr val="3A084A"/>
                </a:solidFill>
                <a:latin typeface="Palatino Linotype"/>
                <a:ea typeface="Palatino Linotype"/>
                <a:cs typeface="Palatino Linotype"/>
                <a:sym typeface="Lustria"/>
              </a:rPr>
              <a:t>Kroger</a:t>
            </a:r>
          </a:p>
          <a:p>
            <a:pPr marL="731520" indent="-342900">
              <a:buSzPct val="100000"/>
              <a:buFont typeface="Courier New"/>
              <a:buChar char="o"/>
            </a:pPr>
            <a:endParaRPr lang="en-US" sz="1800" dirty="0" smtClean="0">
              <a:solidFill>
                <a:srgbClr val="3A084A"/>
              </a:solidFill>
              <a:latin typeface="Palatino Linotype"/>
              <a:ea typeface="Palatino Linotype"/>
              <a:cs typeface="Palatino Linotype"/>
              <a:sym typeface="Lustria"/>
            </a:endParaRPr>
          </a:p>
          <a:p>
            <a:pPr marL="731520" indent="-342900">
              <a:buSzPct val="100000"/>
              <a:buFont typeface="Courier New"/>
              <a:buChar char="o"/>
            </a:pPr>
            <a:endParaRPr lang="en-US" sz="1800" dirty="0" smtClean="0">
              <a:solidFill>
                <a:srgbClr val="3A084A"/>
              </a:solidFill>
              <a:latin typeface="Palatino Linotype"/>
              <a:ea typeface="Palatino Linotype"/>
              <a:cs typeface="Palatino Linotype"/>
              <a:sym typeface="Lustria"/>
            </a:endParaRPr>
          </a:p>
          <a:p>
            <a:pPr marL="365722" indent="-342865">
              <a:buSzPct val="100000"/>
              <a:buFont typeface="Arial"/>
              <a:buChar char="•"/>
            </a:pPr>
            <a:endParaRPr lang="en-US" sz="21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endParaRPr lang="en-US" sz="2100" dirty="0">
              <a:solidFill>
                <a:srgbClr val="34495E"/>
              </a:solidFill>
              <a:latin typeface="Palatino Linotype"/>
              <a:ea typeface="Palatino Linotype"/>
              <a:cs typeface="Palatino Linotype"/>
              <a:sym typeface="Lustria"/>
            </a:endParaRPr>
          </a:p>
        </p:txBody>
      </p:sp>
      <p:sp>
        <p:nvSpPr>
          <p:cNvPr id="2" name="Rectangle 1"/>
          <p:cNvSpPr/>
          <p:nvPr/>
        </p:nvSpPr>
        <p:spPr>
          <a:xfrm>
            <a:off x="2484695" y="1983618"/>
            <a:ext cx="2232447" cy="1161143"/>
          </a:xfrm>
          <a:prstGeom prst="rect">
            <a:avLst/>
          </a:prstGeom>
          <a:noFill/>
          <a:ln w="28575" cmpd="sng">
            <a:solidFill>
              <a:srgbClr val="3A084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Elbow Connector 4"/>
          <p:cNvCxnSpPr/>
          <p:nvPr/>
        </p:nvCxnSpPr>
        <p:spPr>
          <a:xfrm flipV="1">
            <a:off x="3930952" y="1301452"/>
            <a:ext cx="1572381" cy="665234"/>
          </a:xfrm>
          <a:prstGeom prst="bentConnector3">
            <a:avLst>
              <a:gd name="adj1" fmla="val 50000"/>
            </a:avLst>
          </a:prstGeom>
          <a:ln>
            <a:solidFill>
              <a:srgbClr val="3A084A"/>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67924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Dynamic Time Warping AGNES-Ward Model: 1980-2018</a:t>
            </a:r>
            <a:endParaRPr lang="en" sz="2400" dirty="0">
              <a:solidFill>
                <a:srgbClr val="34495E"/>
              </a:solidFill>
              <a:sym typeface="Lustria"/>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66" y="1048216"/>
            <a:ext cx="4753159" cy="3306614"/>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7358" t="84941" r="79505" b="7998"/>
          <a:stretch/>
        </p:blipFill>
        <p:spPr>
          <a:xfrm>
            <a:off x="338666" y="3664528"/>
            <a:ext cx="1615590" cy="665082"/>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78"/>
          <p:cNvSpPr txBox="1"/>
          <p:nvPr/>
        </p:nvSpPr>
        <p:spPr>
          <a:xfrm>
            <a:off x="5091824" y="728132"/>
            <a:ext cx="3959925" cy="4211344"/>
          </a:xfrm>
          <a:prstGeom prst="rect">
            <a:avLst/>
          </a:prstGeom>
          <a:noFill/>
          <a:ln>
            <a:noFill/>
          </a:ln>
        </p:spPr>
        <p:txBody>
          <a:bodyPr lIns="91415" tIns="91415" rIns="91415" bIns="91415" anchor="t" anchorCtr="0">
            <a:noAutofit/>
          </a:bodyPr>
          <a:lstStyle/>
          <a:p>
            <a:pPr marL="22857">
              <a:buSzPct val="100000"/>
            </a:pPr>
            <a:endParaRPr lang="en-US" sz="2100" dirty="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b="1" dirty="0" smtClean="0">
                <a:solidFill>
                  <a:srgbClr val="2129B0"/>
                </a:solidFill>
                <a:latin typeface="Palatino Linotype"/>
                <a:ea typeface="Palatino Linotype"/>
                <a:cs typeface="Palatino Linotype"/>
                <a:sym typeface="Lustria"/>
              </a:rPr>
              <a:t>Democratic Firms include:</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Alphabet (Google)</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Apple</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Netflix</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Tesla</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Nike</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Disney</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Starbucks</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Whole Foods</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Estee Lauder</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Ralph Lauren</a:t>
            </a:r>
          </a:p>
          <a:p>
            <a:pPr marL="731520" indent="-342900">
              <a:buSzPct val="100000"/>
              <a:buFont typeface="Courier New"/>
              <a:buChar char="o"/>
            </a:pPr>
            <a:r>
              <a:rPr lang="en-US" sz="1800" dirty="0" smtClean="0">
                <a:solidFill>
                  <a:srgbClr val="2129B0"/>
                </a:solidFill>
                <a:latin typeface="Palatino Linotype"/>
                <a:ea typeface="Palatino Linotype"/>
                <a:cs typeface="Palatino Linotype"/>
                <a:sym typeface="Lustria"/>
              </a:rPr>
              <a:t>Macy’s</a:t>
            </a:r>
          </a:p>
          <a:p>
            <a:pPr marL="731520" indent="-342900">
              <a:buSzPct val="100000"/>
              <a:buFont typeface="Courier New"/>
              <a:buChar char="o"/>
            </a:pPr>
            <a:r>
              <a:rPr lang="en-US" sz="1800" dirty="0" err="1" smtClean="0">
                <a:solidFill>
                  <a:srgbClr val="2129B0"/>
                </a:solidFill>
                <a:latin typeface="Palatino Linotype"/>
                <a:ea typeface="Palatino Linotype"/>
                <a:cs typeface="Palatino Linotype"/>
                <a:sym typeface="Lustria"/>
              </a:rPr>
              <a:t>Salesforce</a:t>
            </a:r>
            <a:endParaRPr lang="en-US" sz="1800" dirty="0" smtClean="0">
              <a:solidFill>
                <a:srgbClr val="2129B0"/>
              </a:solidFill>
              <a:latin typeface="Palatino Linotype"/>
              <a:ea typeface="Palatino Linotype"/>
              <a:cs typeface="Palatino Linotype"/>
              <a:sym typeface="Lustria"/>
            </a:endParaRPr>
          </a:p>
          <a:p>
            <a:pPr marL="731520" indent="-342900">
              <a:buSzPct val="100000"/>
              <a:buFont typeface="Courier New"/>
              <a:buChar char="o"/>
            </a:pPr>
            <a:endParaRPr lang="en-US" sz="1800" dirty="0" smtClean="0">
              <a:solidFill>
                <a:srgbClr val="2129B0"/>
              </a:solidFill>
              <a:latin typeface="Palatino Linotype"/>
              <a:ea typeface="Palatino Linotype"/>
              <a:cs typeface="Palatino Linotype"/>
              <a:sym typeface="Lustria"/>
            </a:endParaRPr>
          </a:p>
          <a:p>
            <a:pPr marL="365722" indent="-342865">
              <a:buSzPct val="100000"/>
              <a:buFont typeface="Arial"/>
              <a:buChar char="•"/>
            </a:pPr>
            <a:endParaRPr lang="en-US" sz="21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endParaRPr lang="en-US" sz="2100" dirty="0">
              <a:solidFill>
                <a:srgbClr val="34495E"/>
              </a:solidFill>
              <a:latin typeface="Palatino Linotype"/>
              <a:ea typeface="Palatino Linotype"/>
              <a:cs typeface="Palatino Linotype"/>
              <a:sym typeface="Lustria"/>
            </a:endParaRPr>
          </a:p>
        </p:txBody>
      </p:sp>
      <p:sp>
        <p:nvSpPr>
          <p:cNvPr id="2" name="Rectangle 1"/>
          <p:cNvSpPr/>
          <p:nvPr/>
        </p:nvSpPr>
        <p:spPr>
          <a:xfrm>
            <a:off x="2484695" y="3096382"/>
            <a:ext cx="2232447" cy="914400"/>
          </a:xfrm>
          <a:prstGeom prst="rect">
            <a:avLst/>
          </a:prstGeom>
          <a:noFill/>
          <a:ln w="28575" cmpd="sng">
            <a:solidFill>
              <a:srgbClr val="2129B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Elbow Connector 4"/>
          <p:cNvCxnSpPr/>
          <p:nvPr/>
        </p:nvCxnSpPr>
        <p:spPr>
          <a:xfrm flipV="1">
            <a:off x="2484695" y="1301450"/>
            <a:ext cx="3018638" cy="2692399"/>
          </a:xfrm>
          <a:prstGeom prst="bentConnector3">
            <a:avLst>
              <a:gd name="adj1" fmla="val 74442"/>
            </a:avLst>
          </a:prstGeom>
          <a:ln>
            <a:solidFill>
              <a:srgbClr val="2129B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07119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0" y="1"/>
            <a:ext cx="91440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Partisan Polarization: Republican Firms</a:t>
            </a:r>
            <a:br>
              <a:rPr lang="en-US" sz="2400" dirty="0" smtClean="0">
                <a:solidFill>
                  <a:srgbClr val="34495E"/>
                </a:solidFill>
                <a:sym typeface="Lustria"/>
              </a:rPr>
            </a:br>
            <a:r>
              <a:rPr lang="en-US" sz="1800" i="1" dirty="0" smtClean="0">
                <a:solidFill>
                  <a:srgbClr val="34495E"/>
                </a:solidFill>
                <a:sym typeface="Lustria"/>
              </a:rPr>
              <a:t>Dynamic Time Warping, Agnes-Ward Model 1980-2018 with Post-Model Partisan Validation</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270600" y="1452908"/>
            <a:ext cx="4343400"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6" name="Picture 5"/>
          <p:cNvPicPr>
            <a:picLocks/>
          </p:cNvPicPr>
          <p:nvPr/>
        </p:nvPicPr>
        <p:blipFill>
          <a:blip r:embed="rId4">
            <a:extLst>
              <a:ext uri="{28A0092B-C50C-407E-A947-70E740481C1C}">
                <a14:useLocalDpi xmlns:a14="http://schemas.microsoft.com/office/drawing/2010/main" val="0"/>
              </a:ext>
            </a:extLst>
          </a:blip>
          <a:stretch>
            <a:fillRect/>
          </a:stretch>
        </p:blipFill>
        <p:spPr>
          <a:xfrm>
            <a:off x="4614000" y="1452908"/>
            <a:ext cx="4343400"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93"/>
          <p:cNvSpPr txBox="1">
            <a:spLocks/>
          </p:cNvSpPr>
          <p:nvPr/>
        </p:nvSpPr>
        <p:spPr>
          <a:xfrm>
            <a:off x="431800" y="728131"/>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(Party ID) </a:t>
            </a:r>
            <a:endParaRPr lang="en" sz="1600" dirty="0">
              <a:solidFill>
                <a:srgbClr val="34495E"/>
              </a:solidFill>
              <a:sym typeface="Lustria"/>
            </a:endParaRPr>
          </a:p>
        </p:txBody>
      </p:sp>
      <p:sp>
        <p:nvSpPr>
          <p:cNvPr id="10" name="Shape 193"/>
          <p:cNvSpPr txBox="1">
            <a:spLocks/>
          </p:cNvSpPr>
          <p:nvPr/>
        </p:nvSpPr>
        <p:spPr>
          <a:xfrm>
            <a:off x="4766400" y="728132"/>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(Partisan Score) </a:t>
            </a:r>
            <a:endParaRPr lang="en" sz="1600" dirty="0">
              <a:solidFill>
                <a:srgbClr val="34495E"/>
              </a:solidFill>
              <a:sym typeface="Lustria"/>
            </a:endParaRPr>
          </a:p>
        </p:txBody>
      </p:sp>
    </p:spTree>
    <p:extLst>
      <p:ext uri="{BB962C8B-B14F-4D97-AF65-F5344CB8AC3E}">
        <p14:creationId xmlns:p14="http://schemas.microsoft.com/office/powerpoint/2010/main" val="2144550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201150" y="822477"/>
            <a:ext cx="8850600" cy="2685142"/>
          </a:xfrm>
          <a:prstGeom prst="rect">
            <a:avLst/>
          </a:prstGeom>
          <a:noFill/>
          <a:ln>
            <a:noFill/>
          </a:ln>
        </p:spPr>
        <p:txBody>
          <a:bodyPr lIns="91415" tIns="91415" rIns="91415" bIns="91415" anchor="b" anchorCtr="0">
            <a:noAutofit/>
          </a:bodyPr>
          <a:lstStyle/>
          <a:p>
            <a:pPr>
              <a:buSzPct val="25000"/>
            </a:pPr>
            <a:r>
              <a:rPr lang="en-US" sz="6000" dirty="0" smtClean="0">
                <a:solidFill>
                  <a:srgbClr val="34495E"/>
                </a:solidFill>
                <a:sym typeface="Lustria"/>
              </a:rPr>
              <a:t>What is Partisan </a:t>
            </a:r>
            <a:r>
              <a:rPr lang="en-US" sz="6000" dirty="0">
                <a:solidFill>
                  <a:srgbClr val="34495E"/>
                </a:solidFill>
                <a:sym typeface="Lustria"/>
              </a:rPr>
              <a:t>Polarization and </a:t>
            </a:r>
            <a:r>
              <a:rPr lang="en-US" sz="6000" dirty="0" smtClean="0">
                <a:solidFill>
                  <a:srgbClr val="34495E"/>
                </a:solidFill>
                <a:sym typeface="Lustria"/>
              </a:rPr>
              <a:t>How Does it Relate to Firms?</a:t>
            </a:r>
            <a:endParaRPr lang="en" sz="6000" dirty="0">
              <a:solidFill>
                <a:srgbClr val="34495E"/>
              </a:solidFill>
              <a:sym typeface="Lustria"/>
            </a:endParaRPr>
          </a:p>
        </p:txBody>
      </p:sp>
    </p:spTree>
    <p:extLst>
      <p:ext uri="{BB962C8B-B14F-4D97-AF65-F5344CB8AC3E}">
        <p14:creationId xmlns:p14="http://schemas.microsoft.com/office/powerpoint/2010/main" val="647571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0" y="1"/>
            <a:ext cx="91440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Partisan Polarization: Amphibious Firms</a:t>
            </a:r>
            <a:br>
              <a:rPr lang="en-US" sz="2400" dirty="0" smtClean="0">
                <a:solidFill>
                  <a:srgbClr val="34495E"/>
                </a:solidFill>
                <a:sym typeface="Lustria"/>
              </a:rPr>
            </a:br>
            <a:r>
              <a:rPr lang="en-US" sz="1800" i="1" dirty="0" smtClean="0">
                <a:solidFill>
                  <a:srgbClr val="34495E"/>
                </a:solidFill>
                <a:sym typeface="Lustria"/>
              </a:rPr>
              <a:t>Dynamic Time Warping, Agnes-Ward Model 1980-2018 with Post-Model Partisan Validation</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270601"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6" name="Picture 5"/>
          <p:cNvPicPr>
            <a:picLocks/>
          </p:cNvPicPr>
          <p:nvPr/>
        </p:nvPicPr>
        <p:blipFill>
          <a:blip r:embed="rId4">
            <a:extLst>
              <a:ext uri="{28A0092B-C50C-407E-A947-70E740481C1C}">
                <a14:useLocalDpi xmlns:a14="http://schemas.microsoft.com/office/drawing/2010/main" val="0"/>
              </a:ext>
            </a:extLst>
          </a:blip>
          <a:stretch>
            <a:fillRect/>
          </a:stretch>
        </p:blipFill>
        <p:spPr>
          <a:xfrm>
            <a:off x="4614001"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93"/>
          <p:cNvSpPr txBox="1">
            <a:spLocks/>
          </p:cNvSpPr>
          <p:nvPr/>
        </p:nvSpPr>
        <p:spPr>
          <a:xfrm>
            <a:off x="431800" y="728131"/>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(Party ID) </a:t>
            </a:r>
            <a:endParaRPr lang="en" sz="1600" dirty="0">
              <a:solidFill>
                <a:srgbClr val="34495E"/>
              </a:solidFill>
              <a:sym typeface="Lustria"/>
            </a:endParaRPr>
          </a:p>
        </p:txBody>
      </p:sp>
      <p:sp>
        <p:nvSpPr>
          <p:cNvPr id="10" name="Shape 193"/>
          <p:cNvSpPr txBox="1">
            <a:spLocks/>
          </p:cNvSpPr>
          <p:nvPr/>
        </p:nvSpPr>
        <p:spPr>
          <a:xfrm>
            <a:off x="4766400" y="728132"/>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(Partisan Score) </a:t>
            </a:r>
            <a:endParaRPr lang="en" sz="1600" dirty="0">
              <a:solidFill>
                <a:srgbClr val="34495E"/>
              </a:solidFill>
              <a:sym typeface="Lustria"/>
            </a:endParaRPr>
          </a:p>
        </p:txBody>
      </p:sp>
    </p:spTree>
    <p:extLst>
      <p:ext uri="{BB962C8B-B14F-4D97-AF65-F5344CB8AC3E}">
        <p14:creationId xmlns:p14="http://schemas.microsoft.com/office/powerpoint/2010/main" val="1804948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0" y="1"/>
            <a:ext cx="91440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Partisan Polarization</a:t>
            </a:r>
            <a:r>
              <a:rPr lang="en-US" sz="2400" smtClean="0">
                <a:solidFill>
                  <a:srgbClr val="34495E"/>
                </a:solidFill>
                <a:sym typeface="Lustria"/>
              </a:rPr>
              <a:t>: Democratic </a:t>
            </a:r>
            <a:r>
              <a:rPr lang="en-US" sz="2400" dirty="0" smtClean="0">
                <a:solidFill>
                  <a:srgbClr val="34495E"/>
                </a:solidFill>
                <a:sym typeface="Lustria"/>
              </a:rPr>
              <a:t>Firms</a:t>
            </a:r>
            <a:br>
              <a:rPr lang="en-US" sz="2400" dirty="0" smtClean="0">
                <a:solidFill>
                  <a:srgbClr val="34495E"/>
                </a:solidFill>
                <a:sym typeface="Lustria"/>
              </a:rPr>
            </a:br>
            <a:r>
              <a:rPr lang="en-US" sz="1800" i="1" dirty="0" smtClean="0">
                <a:solidFill>
                  <a:srgbClr val="34495E"/>
                </a:solidFill>
                <a:sym typeface="Lustria"/>
              </a:rPr>
              <a:t>Dynamic Time Warping, Agnes-Ward Model 1980-2018 with Post-Model Partisan Validation</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270601"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6" name="Picture 5"/>
          <p:cNvPicPr>
            <a:picLocks/>
          </p:cNvPicPr>
          <p:nvPr/>
        </p:nvPicPr>
        <p:blipFill>
          <a:blip r:embed="rId4">
            <a:extLst>
              <a:ext uri="{28A0092B-C50C-407E-A947-70E740481C1C}">
                <a14:useLocalDpi xmlns:a14="http://schemas.microsoft.com/office/drawing/2010/main" val="0"/>
              </a:ext>
            </a:extLst>
          </a:blip>
          <a:stretch>
            <a:fillRect/>
          </a:stretch>
        </p:blipFill>
        <p:spPr>
          <a:xfrm>
            <a:off x="4614001"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93"/>
          <p:cNvSpPr txBox="1">
            <a:spLocks/>
          </p:cNvSpPr>
          <p:nvPr/>
        </p:nvSpPr>
        <p:spPr>
          <a:xfrm>
            <a:off x="431800" y="728131"/>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(Party ID) </a:t>
            </a:r>
            <a:endParaRPr lang="en" sz="1600" dirty="0">
              <a:solidFill>
                <a:srgbClr val="34495E"/>
              </a:solidFill>
              <a:sym typeface="Lustria"/>
            </a:endParaRPr>
          </a:p>
        </p:txBody>
      </p:sp>
      <p:sp>
        <p:nvSpPr>
          <p:cNvPr id="10" name="Shape 193"/>
          <p:cNvSpPr txBox="1">
            <a:spLocks/>
          </p:cNvSpPr>
          <p:nvPr/>
        </p:nvSpPr>
        <p:spPr>
          <a:xfrm>
            <a:off x="4766400" y="728132"/>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(Partisan Score) </a:t>
            </a:r>
            <a:endParaRPr lang="en" sz="1600" dirty="0">
              <a:solidFill>
                <a:srgbClr val="34495E"/>
              </a:solidFill>
              <a:sym typeface="Lustria"/>
            </a:endParaRPr>
          </a:p>
        </p:txBody>
      </p:sp>
    </p:spTree>
    <p:extLst>
      <p:ext uri="{BB962C8B-B14F-4D97-AF65-F5344CB8AC3E}">
        <p14:creationId xmlns:p14="http://schemas.microsoft.com/office/powerpoint/2010/main" val="1804948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Growing Partisan Polarization Between Firms</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1114230" y="728132"/>
            <a:ext cx="6535081" cy="397446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3727480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Growing Partisan Polarization Between Firms</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1114230" y="728132"/>
            <a:ext cx="6535081" cy="397446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1210510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Growing Partisan Polarization Between Firms</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1556190" y="728132"/>
            <a:ext cx="5651159" cy="397446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4279219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116483" y="943429"/>
            <a:ext cx="8850600" cy="3047107"/>
          </a:xfrm>
          <a:prstGeom prst="rect">
            <a:avLst/>
          </a:prstGeom>
          <a:noFill/>
          <a:ln>
            <a:noFill/>
          </a:ln>
        </p:spPr>
        <p:txBody>
          <a:bodyPr lIns="91415" tIns="91415" rIns="91415" bIns="91415" anchor="b" anchorCtr="0">
            <a:noAutofit/>
          </a:bodyPr>
          <a:lstStyle/>
          <a:p>
            <a:pPr>
              <a:buSzPct val="25000"/>
            </a:pPr>
            <a:r>
              <a:rPr lang="en-US" sz="6000" dirty="0" smtClean="0">
                <a:solidFill>
                  <a:srgbClr val="34495E"/>
                </a:solidFill>
                <a:sym typeface="Lustria"/>
              </a:rPr>
              <a:t>Is Employee Partisanship Associated with Firm Behavior?</a:t>
            </a:r>
            <a:endParaRPr lang="en" sz="6000" dirty="0">
              <a:solidFill>
                <a:srgbClr val="34495E"/>
              </a:solidFill>
              <a:sym typeface="Lustria"/>
            </a:endParaRPr>
          </a:p>
        </p:txBody>
      </p:sp>
    </p:spTree>
    <p:extLst>
      <p:ext uri="{BB962C8B-B14F-4D97-AF65-F5344CB8AC3E}">
        <p14:creationId xmlns:p14="http://schemas.microsoft.com/office/powerpoint/2010/main" val="2383913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84666"/>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MSCI Environmental, Social, and Governance Ratings vs. Dynamic Time Warping HCA Classified Firm Types </a:t>
            </a:r>
            <a:endParaRPr lang="en" sz="2400" dirty="0">
              <a:solidFill>
                <a:srgbClr val="34495E"/>
              </a:solidFill>
              <a:sym typeface="Lustria"/>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11113" r="9009"/>
          <a:stretch/>
        </p:blipFill>
        <p:spPr>
          <a:xfrm>
            <a:off x="278188" y="728132"/>
            <a:ext cx="5092207" cy="4114800"/>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78"/>
          <p:cNvSpPr txBox="1"/>
          <p:nvPr/>
        </p:nvSpPr>
        <p:spPr>
          <a:xfrm>
            <a:off x="5370396" y="278190"/>
            <a:ext cx="3870363" cy="4661286"/>
          </a:xfrm>
          <a:prstGeom prst="rect">
            <a:avLst/>
          </a:prstGeom>
          <a:noFill/>
          <a:ln>
            <a:noFill/>
          </a:ln>
        </p:spPr>
        <p:txBody>
          <a:bodyPr lIns="91415" tIns="91415" rIns="91415" bIns="91415" anchor="t" anchorCtr="0">
            <a:noAutofit/>
          </a:bodyPr>
          <a:lstStyle/>
          <a:p>
            <a:pPr marL="22857">
              <a:buSzPct val="100000"/>
            </a:pPr>
            <a:endParaRPr lang="en-US" sz="2100" dirty="0">
              <a:solidFill>
                <a:srgbClr val="34495E"/>
              </a:solidFill>
              <a:latin typeface="Palatino Linotype"/>
              <a:ea typeface="Palatino Linotype"/>
              <a:cs typeface="Palatino Linotype"/>
              <a:sym typeface="Lustria"/>
            </a:endParaRPr>
          </a:p>
          <a:p>
            <a:pPr marL="22857">
              <a:buSzPct val="100000"/>
            </a:pPr>
            <a:r>
              <a:rPr lang="en-US" sz="2100" b="1" dirty="0" smtClean="0">
                <a:solidFill>
                  <a:srgbClr val="BF1200"/>
                </a:solidFill>
                <a:latin typeface="Palatino Linotype"/>
                <a:ea typeface="Palatino Linotype"/>
                <a:cs typeface="Palatino Linotype"/>
                <a:sym typeface="Lustria"/>
              </a:rPr>
              <a:t>Republican Firms:</a:t>
            </a:r>
          </a:p>
          <a:p>
            <a:pPr marL="22857">
              <a:buSzPct val="100000"/>
            </a:pPr>
            <a:endParaRPr lang="en-US" sz="2100" b="1" dirty="0">
              <a:solidFill>
                <a:srgbClr val="BF1200"/>
              </a:solidFill>
              <a:latin typeface="Palatino Linotype"/>
              <a:ea typeface="Palatino Linotype"/>
              <a:cs typeface="Palatino Linotype"/>
              <a:sym typeface="Lustria"/>
            </a:endParaRPr>
          </a:p>
          <a:p>
            <a:pPr marL="22857">
              <a:buSzPct val="100000"/>
            </a:pPr>
            <a:r>
              <a:rPr lang="en-US" sz="1600" b="1" i="1" dirty="0" smtClean="0">
                <a:solidFill>
                  <a:srgbClr val="BF1200"/>
                </a:solidFill>
                <a:latin typeface="Palatino Linotype"/>
                <a:ea typeface="Palatino Linotype"/>
                <a:cs typeface="Palatino Linotype"/>
                <a:sym typeface="Lustria"/>
              </a:rPr>
              <a:t>Significant positive correlation with</a:t>
            </a:r>
            <a:endParaRPr lang="en-US" sz="1800" dirty="0" smtClean="0">
              <a:solidFill>
                <a:srgbClr val="BF1200"/>
              </a:solidFill>
              <a:latin typeface="Palatino Linotype"/>
              <a:ea typeface="Palatino Linotype"/>
              <a:cs typeface="Palatino Linotype"/>
              <a:sym typeface="Lustria"/>
            </a:endParaRPr>
          </a:p>
          <a:p>
            <a:pPr marL="365760" indent="-342900">
              <a:buSzPct val="100000"/>
              <a:buFont typeface="Courier New"/>
              <a:buChar char="o"/>
            </a:pPr>
            <a:r>
              <a:rPr lang="en-US" dirty="0" smtClean="0">
                <a:solidFill>
                  <a:srgbClr val="BF1200"/>
                </a:solidFill>
                <a:latin typeface="Palatino Linotype"/>
                <a:ea typeface="Palatino Linotype"/>
                <a:cs typeface="Palatino Linotype"/>
                <a:sym typeface="Lustria"/>
              </a:rPr>
              <a:t>Number of Environmental Practice Concerns</a:t>
            </a:r>
          </a:p>
          <a:p>
            <a:pPr marL="365760" indent="-342900">
              <a:buSzPct val="100000"/>
              <a:buFont typeface="Courier New"/>
              <a:buChar char="o"/>
            </a:pPr>
            <a:r>
              <a:rPr lang="en-US" dirty="0" smtClean="0">
                <a:solidFill>
                  <a:srgbClr val="BF1200"/>
                </a:solidFill>
                <a:latin typeface="Palatino Linotype"/>
                <a:ea typeface="Palatino Linotype"/>
                <a:cs typeface="Palatino Linotype"/>
                <a:sym typeface="Lustria"/>
              </a:rPr>
              <a:t>No Minorities on Board of Directors</a:t>
            </a:r>
          </a:p>
          <a:p>
            <a:pPr marL="365760" indent="-342900">
              <a:buSzPct val="100000"/>
              <a:buFont typeface="Courier New"/>
              <a:buChar char="o"/>
            </a:pPr>
            <a:r>
              <a:rPr lang="en-US" dirty="0" smtClean="0">
                <a:solidFill>
                  <a:srgbClr val="BF1200"/>
                </a:solidFill>
                <a:latin typeface="Palatino Linotype"/>
                <a:ea typeface="Palatino Linotype"/>
                <a:cs typeface="Palatino Linotype"/>
                <a:sym typeface="Lustria"/>
              </a:rPr>
              <a:t>No Women on Board of Directors</a:t>
            </a:r>
          </a:p>
          <a:p>
            <a:pPr marL="365760" indent="-342900">
              <a:buSzPct val="100000"/>
              <a:buFont typeface="Courier New"/>
              <a:buChar char="o"/>
            </a:pPr>
            <a:endParaRPr lang="en-US" dirty="0" smtClean="0">
              <a:solidFill>
                <a:srgbClr val="BF1200"/>
              </a:solidFill>
              <a:latin typeface="Palatino Linotype"/>
              <a:ea typeface="Palatino Linotype"/>
              <a:cs typeface="Palatino Linotype"/>
              <a:sym typeface="Lustria"/>
            </a:endParaRPr>
          </a:p>
          <a:p>
            <a:pPr marL="22857">
              <a:buSzPct val="100000"/>
            </a:pPr>
            <a:endParaRPr lang="en-US" sz="2100" dirty="0" smtClean="0">
              <a:solidFill>
                <a:srgbClr val="34495E"/>
              </a:solidFill>
              <a:latin typeface="Palatino Linotype"/>
              <a:ea typeface="Palatino Linotype"/>
              <a:cs typeface="Palatino Linotype"/>
              <a:sym typeface="Lustria"/>
            </a:endParaRPr>
          </a:p>
          <a:p>
            <a:pPr marL="22857">
              <a:buSzPct val="100000"/>
            </a:pPr>
            <a:r>
              <a:rPr lang="en-US" sz="1600" b="1" i="1" dirty="0" smtClean="0">
                <a:solidFill>
                  <a:srgbClr val="BF1200"/>
                </a:solidFill>
                <a:latin typeface="Palatino Linotype"/>
                <a:ea typeface="Palatino Linotype"/>
                <a:cs typeface="Palatino Linotype"/>
                <a:sym typeface="Lustria"/>
              </a:rPr>
              <a:t>Significant negative </a:t>
            </a:r>
            <a:r>
              <a:rPr lang="en-US" sz="1600" b="1" i="1" dirty="0">
                <a:solidFill>
                  <a:srgbClr val="BF1200"/>
                </a:solidFill>
                <a:latin typeface="Palatino Linotype"/>
                <a:ea typeface="Palatino Linotype"/>
                <a:cs typeface="Palatino Linotype"/>
                <a:sym typeface="Lustria"/>
              </a:rPr>
              <a:t>correlation with</a:t>
            </a:r>
            <a:endParaRPr lang="en-US" sz="1800" dirty="0">
              <a:solidFill>
                <a:srgbClr val="BF1200"/>
              </a:solidFill>
              <a:latin typeface="Palatino Linotype"/>
              <a:ea typeface="Palatino Linotype"/>
              <a:cs typeface="Palatino Linotype"/>
              <a:sym typeface="Lustria"/>
            </a:endParaRPr>
          </a:p>
          <a:p>
            <a:pPr marL="365760" indent="-342900">
              <a:buSzPct val="100000"/>
              <a:buFont typeface="Courier New"/>
              <a:buChar char="o"/>
            </a:pPr>
            <a:r>
              <a:rPr lang="en-US" dirty="0" smtClean="0">
                <a:solidFill>
                  <a:srgbClr val="BF1200"/>
                </a:solidFill>
                <a:latin typeface="Palatino Linotype"/>
                <a:ea typeface="Palatino Linotype"/>
                <a:cs typeface="Palatino Linotype"/>
                <a:sym typeface="Lustria"/>
              </a:rPr>
              <a:t>Number of Diversity Strengths</a:t>
            </a:r>
          </a:p>
          <a:p>
            <a:pPr marL="365760" indent="-342900">
              <a:buSzPct val="100000"/>
              <a:buFont typeface="Courier New"/>
              <a:buChar char="o"/>
            </a:pPr>
            <a:r>
              <a:rPr lang="en-US" dirty="0" smtClean="0">
                <a:solidFill>
                  <a:srgbClr val="BF1200"/>
                </a:solidFill>
                <a:latin typeface="Palatino Linotype"/>
                <a:ea typeface="Palatino Linotype"/>
                <a:cs typeface="Palatino Linotype"/>
                <a:sym typeface="Lustria"/>
              </a:rPr>
              <a:t>Progressive Gay or Lesbian Policies</a:t>
            </a:r>
          </a:p>
          <a:p>
            <a:pPr marL="365760" indent="-342900">
              <a:buSzPct val="100000"/>
              <a:buFont typeface="Courier New"/>
              <a:buChar char="o"/>
            </a:pPr>
            <a:r>
              <a:rPr lang="en-US" dirty="0" smtClean="0">
                <a:solidFill>
                  <a:srgbClr val="BF1200"/>
                </a:solidFill>
                <a:latin typeface="Palatino Linotype"/>
                <a:ea typeface="Palatino Linotype"/>
                <a:cs typeface="Palatino Linotype"/>
                <a:sym typeface="Lustria"/>
              </a:rPr>
              <a:t>Employment of the Disabled</a:t>
            </a:r>
          </a:p>
          <a:p>
            <a:pPr marL="365760" indent="-342900">
              <a:buSzPct val="100000"/>
              <a:buFont typeface="Courier New"/>
              <a:buChar char="o"/>
            </a:pPr>
            <a:r>
              <a:rPr lang="en-US" dirty="0" smtClean="0">
                <a:solidFill>
                  <a:srgbClr val="BF1200"/>
                </a:solidFill>
                <a:latin typeface="Palatino Linotype"/>
                <a:ea typeface="Palatino Linotype"/>
                <a:cs typeface="Palatino Linotype"/>
                <a:sym typeface="Lustria"/>
              </a:rPr>
              <a:t>Board of Directors </a:t>
            </a:r>
            <a:r>
              <a:rPr lang="mr-IN" dirty="0" smtClean="0">
                <a:solidFill>
                  <a:srgbClr val="BF1200"/>
                </a:solidFill>
                <a:latin typeface="Palatino Linotype"/>
                <a:ea typeface="Palatino Linotype"/>
                <a:cs typeface="Palatino Linotype"/>
                <a:sym typeface="Lustria"/>
              </a:rPr>
              <a:t>–</a:t>
            </a:r>
            <a:r>
              <a:rPr lang="en-US" dirty="0" smtClean="0">
                <a:solidFill>
                  <a:srgbClr val="BF1200"/>
                </a:solidFill>
                <a:latin typeface="Palatino Linotype"/>
                <a:ea typeface="Palatino Linotype"/>
                <a:cs typeface="Palatino Linotype"/>
                <a:sym typeface="Lustria"/>
              </a:rPr>
              <a:t> Strong Gender Diversity</a:t>
            </a:r>
            <a:endParaRPr lang="en-US" sz="21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endParaRPr lang="en-US" sz="2100" dirty="0">
              <a:solidFill>
                <a:srgbClr val="34495E"/>
              </a:solidFill>
              <a:latin typeface="Palatino Linotype"/>
              <a:ea typeface="Palatino Linotype"/>
              <a:cs typeface="Palatino Linotype"/>
              <a:sym typeface="Lustria"/>
            </a:endParaRPr>
          </a:p>
        </p:txBody>
      </p:sp>
      <p:sp>
        <p:nvSpPr>
          <p:cNvPr id="2" name="Rectangle 1"/>
          <p:cNvSpPr/>
          <p:nvPr/>
        </p:nvSpPr>
        <p:spPr>
          <a:xfrm>
            <a:off x="2116667" y="1003905"/>
            <a:ext cx="193523" cy="2624666"/>
          </a:xfrm>
          <a:prstGeom prst="rect">
            <a:avLst/>
          </a:prstGeom>
          <a:noFill/>
          <a:ln w="19050" cmpd="sng">
            <a:solidFill>
              <a:srgbClr val="BF12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2302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67733"/>
            <a:ext cx="8770800" cy="728131"/>
          </a:xfrm>
          <a:prstGeom prst="rect">
            <a:avLst/>
          </a:prstGeom>
          <a:noFill/>
          <a:ln>
            <a:noFill/>
          </a:ln>
        </p:spPr>
        <p:txBody>
          <a:bodyPr lIns="91415" tIns="91415" rIns="91415" bIns="91415" anchor="b" anchorCtr="0">
            <a:noAutofit/>
          </a:bodyPr>
          <a:lstStyle/>
          <a:p>
            <a:pPr>
              <a:buSzPct val="25000"/>
            </a:pPr>
            <a:r>
              <a:rPr lang="en-US" sz="2400" dirty="0">
                <a:solidFill>
                  <a:srgbClr val="34495E"/>
                </a:solidFill>
                <a:sym typeface="Lustria"/>
              </a:rPr>
              <a:t>MSCI Environmental, Social, and Governance Ratings vs. Dynamic Time Warping HCA Classified Firm Types </a:t>
            </a:r>
            <a:endParaRPr lang="en" sz="2400" dirty="0">
              <a:solidFill>
                <a:srgbClr val="34495E"/>
              </a:solidFill>
              <a:sym typeface="Lustria"/>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11113" r="9009"/>
          <a:stretch/>
        </p:blipFill>
        <p:spPr>
          <a:xfrm>
            <a:off x="278188" y="728132"/>
            <a:ext cx="5092207" cy="4114800"/>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78"/>
          <p:cNvSpPr txBox="1"/>
          <p:nvPr/>
        </p:nvSpPr>
        <p:spPr>
          <a:xfrm>
            <a:off x="5370396" y="278190"/>
            <a:ext cx="3870363" cy="4661286"/>
          </a:xfrm>
          <a:prstGeom prst="rect">
            <a:avLst/>
          </a:prstGeom>
          <a:noFill/>
          <a:ln>
            <a:noFill/>
          </a:ln>
        </p:spPr>
        <p:txBody>
          <a:bodyPr lIns="91415" tIns="91415" rIns="91415" bIns="91415" anchor="t" anchorCtr="0">
            <a:noAutofit/>
          </a:bodyPr>
          <a:lstStyle/>
          <a:p>
            <a:pPr marL="22857">
              <a:buSzPct val="100000"/>
            </a:pPr>
            <a:endParaRPr lang="en-US" sz="2100" dirty="0">
              <a:solidFill>
                <a:srgbClr val="34495E"/>
              </a:solidFill>
              <a:latin typeface="Palatino Linotype"/>
              <a:ea typeface="Palatino Linotype"/>
              <a:cs typeface="Palatino Linotype"/>
              <a:sym typeface="Lustria"/>
            </a:endParaRPr>
          </a:p>
          <a:p>
            <a:pPr marL="22857">
              <a:buSzPct val="100000"/>
            </a:pPr>
            <a:r>
              <a:rPr lang="en-US" sz="2100" b="1" dirty="0" smtClean="0">
                <a:solidFill>
                  <a:srgbClr val="2129B0"/>
                </a:solidFill>
                <a:latin typeface="Palatino Linotype"/>
                <a:ea typeface="Palatino Linotype"/>
                <a:cs typeface="Palatino Linotype"/>
                <a:sym typeface="Lustria"/>
              </a:rPr>
              <a:t>Democratic Firms:</a:t>
            </a:r>
          </a:p>
          <a:p>
            <a:pPr marL="22857">
              <a:buSzPct val="100000"/>
            </a:pPr>
            <a:endParaRPr lang="en-US" sz="2100" b="1" dirty="0">
              <a:solidFill>
                <a:srgbClr val="2129B0"/>
              </a:solidFill>
              <a:latin typeface="Palatino Linotype"/>
              <a:ea typeface="Palatino Linotype"/>
              <a:cs typeface="Palatino Linotype"/>
              <a:sym typeface="Lustria"/>
            </a:endParaRPr>
          </a:p>
          <a:p>
            <a:pPr marL="22857">
              <a:buSzPct val="100000"/>
            </a:pPr>
            <a:r>
              <a:rPr lang="en-US" sz="1600" b="1" i="1" dirty="0" smtClean="0">
                <a:solidFill>
                  <a:srgbClr val="2129B0"/>
                </a:solidFill>
                <a:latin typeface="Palatino Linotype"/>
                <a:ea typeface="Palatino Linotype"/>
                <a:cs typeface="Palatino Linotype"/>
                <a:sym typeface="Lustria"/>
              </a:rPr>
              <a:t>Significant positive correlation with</a:t>
            </a:r>
            <a:endParaRPr lang="en-US" sz="1800" dirty="0" smtClean="0">
              <a:solidFill>
                <a:srgbClr val="2129B0"/>
              </a:solidFill>
              <a:latin typeface="Palatino Linotype"/>
              <a:ea typeface="Palatino Linotype"/>
              <a:cs typeface="Palatino Linotype"/>
              <a:sym typeface="Lustria"/>
            </a:endParaRPr>
          </a:p>
          <a:p>
            <a:pPr marL="365760" indent="-342900">
              <a:buSzPct val="100000"/>
              <a:buFont typeface="Courier New"/>
              <a:buChar char="o"/>
            </a:pPr>
            <a:r>
              <a:rPr lang="en-US" dirty="0" smtClean="0">
                <a:solidFill>
                  <a:srgbClr val="2129B0"/>
                </a:solidFill>
                <a:latin typeface="Palatino Linotype"/>
                <a:ea typeface="Palatino Linotype"/>
                <a:cs typeface="Palatino Linotype"/>
                <a:sym typeface="Lustria"/>
              </a:rPr>
              <a:t>Labor Rights Strength</a:t>
            </a:r>
          </a:p>
          <a:p>
            <a:pPr marL="365760" indent="-342900">
              <a:buSzPct val="100000"/>
              <a:buFont typeface="Courier New"/>
              <a:buChar char="o"/>
            </a:pPr>
            <a:endParaRPr lang="en-US" dirty="0" smtClean="0">
              <a:solidFill>
                <a:srgbClr val="2129B0"/>
              </a:solidFill>
              <a:latin typeface="Palatino Linotype"/>
              <a:ea typeface="Palatino Linotype"/>
              <a:cs typeface="Palatino Linotype"/>
              <a:sym typeface="Lustria"/>
            </a:endParaRPr>
          </a:p>
          <a:p>
            <a:pPr marL="22857">
              <a:buSzPct val="100000"/>
            </a:pPr>
            <a:endParaRPr lang="en-US" sz="2100" dirty="0" smtClean="0">
              <a:solidFill>
                <a:srgbClr val="2129B0"/>
              </a:solidFill>
              <a:latin typeface="Palatino Linotype"/>
              <a:ea typeface="Palatino Linotype"/>
              <a:cs typeface="Palatino Linotype"/>
              <a:sym typeface="Lustria"/>
            </a:endParaRPr>
          </a:p>
          <a:p>
            <a:pPr marL="22857">
              <a:buSzPct val="100000"/>
            </a:pPr>
            <a:r>
              <a:rPr lang="en-US" sz="1600" b="1" i="1" dirty="0" smtClean="0">
                <a:solidFill>
                  <a:srgbClr val="2129B0"/>
                </a:solidFill>
                <a:latin typeface="Palatino Linotype"/>
                <a:ea typeface="Palatino Linotype"/>
                <a:cs typeface="Palatino Linotype"/>
                <a:sym typeface="Lustria"/>
              </a:rPr>
              <a:t>Significant negative </a:t>
            </a:r>
            <a:r>
              <a:rPr lang="en-US" sz="1600" b="1" i="1" dirty="0">
                <a:solidFill>
                  <a:srgbClr val="2129B0"/>
                </a:solidFill>
                <a:latin typeface="Palatino Linotype"/>
                <a:ea typeface="Palatino Linotype"/>
                <a:cs typeface="Palatino Linotype"/>
                <a:sym typeface="Lustria"/>
              </a:rPr>
              <a:t>correlation with</a:t>
            </a:r>
            <a:endParaRPr lang="en-US" sz="1800" dirty="0">
              <a:solidFill>
                <a:srgbClr val="2129B0"/>
              </a:solidFill>
              <a:latin typeface="Palatino Linotype"/>
              <a:ea typeface="Palatino Linotype"/>
              <a:cs typeface="Palatino Linotype"/>
              <a:sym typeface="Lustria"/>
            </a:endParaRPr>
          </a:p>
          <a:p>
            <a:pPr marL="365760" indent="-342900">
              <a:buSzPct val="100000"/>
              <a:buFont typeface="Courier New"/>
              <a:buChar char="o"/>
            </a:pPr>
            <a:r>
              <a:rPr lang="en-US" dirty="0" smtClean="0">
                <a:solidFill>
                  <a:srgbClr val="2129B0"/>
                </a:solidFill>
                <a:latin typeface="Palatino Linotype"/>
                <a:ea typeface="Palatino Linotype"/>
                <a:cs typeface="Palatino Linotype"/>
                <a:sym typeface="Lustria"/>
              </a:rPr>
              <a:t>Anti-Competitive Business Practices</a:t>
            </a:r>
          </a:p>
          <a:p>
            <a:pPr marL="365760" indent="-342900">
              <a:buSzPct val="100000"/>
              <a:buFont typeface="Courier New"/>
              <a:buChar char="o"/>
            </a:pPr>
            <a:r>
              <a:rPr lang="en-US" dirty="0" smtClean="0">
                <a:solidFill>
                  <a:srgbClr val="2129B0"/>
                </a:solidFill>
                <a:latin typeface="Palatino Linotype"/>
                <a:ea typeface="Palatino Linotype"/>
                <a:cs typeface="Palatino Linotype"/>
                <a:sym typeface="Lustria"/>
              </a:rPr>
              <a:t>Number of Employee Relations Concerns</a:t>
            </a:r>
          </a:p>
          <a:p>
            <a:pPr marL="365760" indent="-342900">
              <a:buSzPct val="100000"/>
              <a:buFont typeface="Courier New"/>
              <a:buChar char="o"/>
            </a:pPr>
            <a:r>
              <a:rPr lang="en-US" dirty="0" smtClean="0">
                <a:solidFill>
                  <a:srgbClr val="2129B0"/>
                </a:solidFill>
                <a:latin typeface="Palatino Linotype"/>
                <a:ea typeface="Palatino Linotype"/>
                <a:cs typeface="Palatino Linotype"/>
                <a:sym typeface="Lustria"/>
              </a:rPr>
              <a:t>Union Relations Concerns</a:t>
            </a:r>
          </a:p>
          <a:p>
            <a:pPr marL="365760" indent="-342900">
              <a:buSzPct val="100000"/>
              <a:buFont typeface="Courier New"/>
              <a:buChar char="o"/>
            </a:pPr>
            <a:r>
              <a:rPr lang="en-US" dirty="0" smtClean="0">
                <a:solidFill>
                  <a:srgbClr val="2129B0"/>
                </a:solidFill>
                <a:latin typeface="Palatino Linotype"/>
                <a:ea typeface="Palatino Linotype"/>
                <a:cs typeface="Palatino Linotype"/>
                <a:sym typeface="Lustria"/>
              </a:rPr>
              <a:t>Corporate Governance Concerns</a:t>
            </a:r>
          </a:p>
          <a:p>
            <a:pPr marL="365760" indent="-342900">
              <a:buSzPct val="100000"/>
              <a:buFont typeface="Courier New"/>
              <a:buChar char="o"/>
            </a:pPr>
            <a:r>
              <a:rPr lang="en-US" dirty="0" smtClean="0">
                <a:solidFill>
                  <a:srgbClr val="2129B0"/>
                </a:solidFill>
                <a:latin typeface="Palatino Linotype"/>
                <a:ea typeface="Palatino Linotype"/>
                <a:cs typeface="Palatino Linotype"/>
                <a:sym typeface="Lustria"/>
              </a:rPr>
              <a:t>Environmental Practice Concerns</a:t>
            </a:r>
          </a:p>
          <a:p>
            <a:pPr marL="365760" indent="-342900">
              <a:buSzPct val="100000"/>
              <a:buFont typeface="Courier New"/>
              <a:buChar char="o"/>
            </a:pPr>
            <a:r>
              <a:rPr lang="en-US" dirty="0" smtClean="0">
                <a:solidFill>
                  <a:srgbClr val="2129B0"/>
                </a:solidFill>
                <a:latin typeface="Palatino Linotype"/>
                <a:ea typeface="Palatino Linotype"/>
                <a:cs typeface="Palatino Linotype"/>
                <a:sym typeface="Lustria"/>
              </a:rPr>
              <a:t>Diversity Concerns</a:t>
            </a:r>
          </a:p>
          <a:p>
            <a:pPr marL="365760" indent="-342900">
              <a:buSzPct val="100000"/>
              <a:buFont typeface="Courier New"/>
              <a:buChar char="o"/>
            </a:pPr>
            <a:endParaRPr lang="en-US" sz="2100" dirty="0" smtClean="0">
              <a:solidFill>
                <a:srgbClr val="2129B0"/>
              </a:solidFill>
              <a:latin typeface="Palatino Linotype"/>
              <a:ea typeface="Palatino Linotype"/>
              <a:cs typeface="Palatino Linotype"/>
              <a:sym typeface="Lustria"/>
            </a:endParaRPr>
          </a:p>
          <a:p>
            <a:pPr marL="365722" indent="-342865">
              <a:buSzPct val="100000"/>
              <a:buFont typeface="Arial"/>
              <a:buChar char="•"/>
            </a:pPr>
            <a:endParaRPr lang="en-US" sz="2100" dirty="0">
              <a:solidFill>
                <a:srgbClr val="2129B0"/>
              </a:solidFill>
              <a:latin typeface="Palatino Linotype"/>
              <a:ea typeface="Palatino Linotype"/>
              <a:cs typeface="Palatino Linotype"/>
              <a:sym typeface="Lustria"/>
            </a:endParaRPr>
          </a:p>
        </p:txBody>
      </p:sp>
      <p:sp>
        <p:nvSpPr>
          <p:cNvPr id="2" name="Rectangle 1"/>
          <p:cNvSpPr/>
          <p:nvPr/>
        </p:nvSpPr>
        <p:spPr>
          <a:xfrm>
            <a:off x="1959432" y="991810"/>
            <a:ext cx="193523" cy="2624666"/>
          </a:xfrm>
          <a:prstGeom prst="rect">
            <a:avLst/>
          </a:prstGeom>
          <a:noFill/>
          <a:ln w="19050" cmpd="sng">
            <a:solidFill>
              <a:srgbClr val="2129B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8790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67733"/>
            <a:ext cx="8770800" cy="728131"/>
          </a:xfrm>
          <a:prstGeom prst="rect">
            <a:avLst/>
          </a:prstGeom>
          <a:noFill/>
          <a:ln>
            <a:noFill/>
          </a:ln>
        </p:spPr>
        <p:txBody>
          <a:bodyPr lIns="91415" tIns="91415" rIns="91415" bIns="91415" anchor="b" anchorCtr="0">
            <a:noAutofit/>
          </a:bodyPr>
          <a:lstStyle/>
          <a:p>
            <a:pPr>
              <a:buSzPct val="25000"/>
            </a:pPr>
            <a:r>
              <a:rPr lang="en-US" sz="2400" dirty="0">
                <a:solidFill>
                  <a:srgbClr val="34495E"/>
                </a:solidFill>
                <a:sym typeface="Lustria"/>
              </a:rPr>
              <a:t>MSCI Environmental, Social, and Governance Ratings vs. Dynamic Time Warping HCA Classified Firm Types </a:t>
            </a:r>
            <a:endParaRPr lang="en" sz="2400" dirty="0">
              <a:solidFill>
                <a:srgbClr val="34495E"/>
              </a:solidFill>
              <a:sym typeface="Lustria"/>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11113" r="9009"/>
          <a:stretch/>
        </p:blipFill>
        <p:spPr>
          <a:xfrm>
            <a:off x="302378" y="728132"/>
            <a:ext cx="5092207" cy="4114800"/>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78"/>
          <p:cNvSpPr txBox="1"/>
          <p:nvPr/>
        </p:nvSpPr>
        <p:spPr>
          <a:xfrm>
            <a:off x="5370396" y="278190"/>
            <a:ext cx="3870363" cy="4661286"/>
          </a:xfrm>
          <a:prstGeom prst="rect">
            <a:avLst/>
          </a:prstGeom>
          <a:noFill/>
          <a:ln>
            <a:noFill/>
          </a:ln>
        </p:spPr>
        <p:txBody>
          <a:bodyPr lIns="91415" tIns="91415" rIns="91415" bIns="91415" anchor="t" anchorCtr="0">
            <a:noAutofit/>
          </a:bodyPr>
          <a:lstStyle/>
          <a:p>
            <a:pPr marL="22857">
              <a:buSzPct val="100000"/>
            </a:pPr>
            <a:endParaRPr lang="en-US" sz="2100" dirty="0">
              <a:solidFill>
                <a:srgbClr val="3A084A"/>
              </a:solidFill>
              <a:latin typeface="Palatino Linotype"/>
              <a:ea typeface="Palatino Linotype"/>
              <a:cs typeface="Palatino Linotype"/>
              <a:sym typeface="Lustria"/>
            </a:endParaRPr>
          </a:p>
          <a:p>
            <a:pPr marL="22857">
              <a:buSzPct val="100000"/>
            </a:pPr>
            <a:r>
              <a:rPr lang="en-US" sz="2100" b="1" dirty="0" smtClean="0">
                <a:solidFill>
                  <a:srgbClr val="3A084A"/>
                </a:solidFill>
                <a:latin typeface="Palatino Linotype"/>
                <a:ea typeface="Palatino Linotype"/>
                <a:cs typeface="Palatino Linotype"/>
                <a:sym typeface="Lustria"/>
              </a:rPr>
              <a:t>Amphibious Firms:</a:t>
            </a:r>
          </a:p>
          <a:p>
            <a:pPr marL="22857">
              <a:buSzPct val="100000"/>
            </a:pPr>
            <a:endParaRPr lang="en-US" sz="2100" b="1" dirty="0">
              <a:solidFill>
                <a:srgbClr val="3A084A"/>
              </a:solidFill>
              <a:latin typeface="Palatino Linotype"/>
              <a:ea typeface="Palatino Linotype"/>
              <a:cs typeface="Palatino Linotype"/>
              <a:sym typeface="Lustria"/>
            </a:endParaRPr>
          </a:p>
          <a:p>
            <a:pPr marL="22857">
              <a:buSzPct val="100000"/>
            </a:pPr>
            <a:r>
              <a:rPr lang="en-US" sz="1600" b="1" i="1" dirty="0" smtClean="0">
                <a:solidFill>
                  <a:srgbClr val="3A084A"/>
                </a:solidFill>
                <a:latin typeface="Palatino Linotype"/>
                <a:ea typeface="Palatino Linotype"/>
                <a:cs typeface="Palatino Linotype"/>
                <a:sym typeface="Lustria"/>
              </a:rPr>
              <a:t>Significant positive correlation with</a:t>
            </a:r>
            <a:endParaRPr lang="en-US" sz="1800" dirty="0" smtClean="0">
              <a:solidFill>
                <a:srgbClr val="3A084A"/>
              </a:solidFill>
              <a:latin typeface="Palatino Linotype"/>
              <a:ea typeface="Palatino Linotype"/>
              <a:cs typeface="Palatino Linotype"/>
              <a:sym typeface="Lustria"/>
            </a:endParaRPr>
          </a:p>
          <a:p>
            <a:pPr marL="365760" indent="-342900">
              <a:buSzPct val="100000"/>
              <a:buFont typeface="Courier New"/>
              <a:buChar char="o"/>
            </a:pPr>
            <a:r>
              <a:rPr lang="en-US" dirty="0">
                <a:solidFill>
                  <a:srgbClr val="3A084A"/>
                </a:solidFill>
                <a:latin typeface="Palatino Linotype"/>
                <a:ea typeface="Palatino Linotype"/>
                <a:cs typeface="Palatino Linotype"/>
                <a:sym typeface="Lustria"/>
              </a:rPr>
              <a:t>Anti-Competitive Business Practices</a:t>
            </a:r>
          </a:p>
          <a:p>
            <a:pPr marL="365760" indent="-342900">
              <a:buSzPct val="100000"/>
              <a:buFont typeface="Courier New"/>
              <a:buChar char="o"/>
            </a:pPr>
            <a:r>
              <a:rPr lang="en-US" dirty="0">
                <a:solidFill>
                  <a:srgbClr val="3A084A"/>
                </a:solidFill>
                <a:latin typeface="Palatino Linotype"/>
                <a:ea typeface="Palatino Linotype"/>
                <a:cs typeface="Palatino Linotype"/>
                <a:sym typeface="Lustria"/>
              </a:rPr>
              <a:t>Number of Employee Relations Concerns</a:t>
            </a:r>
          </a:p>
          <a:p>
            <a:pPr marL="365760" indent="-342900">
              <a:buSzPct val="100000"/>
              <a:buFont typeface="Courier New"/>
              <a:buChar char="o"/>
            </a:pPr>
            <a:r>
              <a:rPr lang="en-US" dirty="0" smtClean="0">
                <a:solidFill>
                  <a:srgbClr val="3A084A"/>
                </a:solidFill>
                <a:latin typeface="Palatino Linotype"/>
                <a:ea typeface="Palatino Linotype"/>
                <a:cs typeface="Palatino Linotype"/>
                <a:sym typeface="Lustria"/>
              </a:rPr>
              <a:t>Corporate </a:t>
            </a:r>
            <a:r>
              <a:rPr lang="en-US" dirty="0">
                <a:solidFill>
                  <a:srgbClr val="3A084A"/>
                </a:solidFill>
                <a:latin typeface="Palatino Linotype"/>
                <a:ea typeface="Palatino Linotype"/>
                <a:cs typeface="Palatino Linotype"/>
                <a:sym typeface="Lustria"/>
              </a:rPr>
              <a:t>Governance Concerns</a:t>
            </a:r>
          </a:p>
          <a:p>
            <a:pPr marL="365760" indent="-342900">
              <a:buSzPct val="100000"/>
              <a:buFont typeface="Courier New"/>
              <a:buChar char="o"/>
            </a:pPr>
            <a:r>
              <a:rPr lang="en-US" dirty="0">
                <a:solidFill>
                  <a:srgbClr val="3A084A"/>
                </a:solidFill>
                <a:latin typeface="Palatino Linotype"/>
                <a:ea typeface="Palatino Linotype"/>
                <a:cs typeface="Palatino Linotype"/>
                <a:sym typeface="Lustria"/>
              </a:rPr>
              <a:t>Environmental Practice Concerns</a:t>
            </a:r>
          </a:p>
          <a:p>
            <a:pPr marL="365760" indent="-342900">
              <a:buSzPct val="100000"/>
              <a:buFont typeface="Courier New"/>
              <a:buChar char="o"/>
            </a:pPr>
            <a:r>
              <a:rPr lang="en-US" dirty="0" smtClean="0">
                <a:solidFill>
                  <a:srgbClr val="3A084A"/>
                </a:solidFill>
                <a:latin typeface="Palatino Linotype"/>
                <a:ea typeface="Palatino Linotype"/>
                <a:cs typeface="Palatino Linotype"/>
                <a:sym typeface="Lustria"/>
              </a:rPr>
              <a:t>Number of Diversity Strengths</a:t>
            </a:r>
          </a:p>
          <a:p>
            <a:pPr marL="365760" indent="-342900">
              <a:buSzPct val="100000"/>
              <a:buFont typeface="Courier New"/>
              <a:buChar char="o"/>
            </a:pPr>
            <a:r>
              <a:rPr lang="en-US" dirty="0" smtClean="0">
                <a:solidFill>
                  <a:srgbClr val="3A084A"/>
                </a:solidFill>
                <a:latin typeface="Palatino Linotype"/>
                <a:ea typeface="Palatino Linotype"/>
                <a:cs typeface="Palatino Linotype"/>
                <a:sym typeface="Lustria"/>
              </a:rPr>
              <a:t>Progressive Gay and Lesbian Policies</a:t>
            </a:r>
          </a:p>
          <a:p>
            <a:pPr marL="365760" indent="-342900">
              <a:buSzPct val="100000"/>
              <a:buFont typeface="Courier New"/>
              <a:buChar char="o"/>
            </a:pPr>
            <a:r>
              <a:rPr lang="en-US" dirty="0" smtClean="0">
                <a:solidFill>
                  <a:srgbClr val="3A084A"/>
                </a:solidFill>
                <a:latin typeface="Palatino Linotype"/>
                <a:ea typeface="Palatino Linotype"/>
                <a:cs typeface="Palatino Linotype"/>
                <a:sym typeface="Lustria"/>
              </a:rPr>
              <a:t>Employment of the Disabled</a:t>
            </a:r>
          </a:p>
          <a:p>
            <a:pPr marL="365760" indent="-342900">
              <a:buSzPct val="100000"/>
              <a:buFont typeface="Courier New"/>
              <a:buChar char="o"/>
            </a:pPr>
            <a:r>
              <a:rPr lang="en-US" dirty="0" smtClean="0">
                <a:solidFill>
                  <a:srgbClr val="3A084A"/>
                </a:solidFill>
                <a:latin typeface="Palatino Linotype"/>
                <a:ea typeface="Palatino Linotype"/>
                <a:cs typeface="Palatino Linotype"/>
                <a:sym typeface="Lustria"/>
              </a:rPr>
              <a:t>Board of Directors </a:t>
            </a:r>
            <a:r>
              <a:rPr lang="mr-IN" dirty="0" smtClean="0">
                <a:solidFill>
                  <a:srgbClr val="3A084A"/>
                </a:solidFill>
                <a:latin typeface="Palatino Linotype"/>
                <a:ea typeface="Palatino Linotype"/>
                <a:cs typeface="Palatino Linotype"/>
                <a:sym typeface="Lustria"/>
              </a:rPr>
              <a:t>–</a:t>
            </a:r>
            <a:r>
              <a:rPr lang="en-US" dirty="0" smtClean="0">
                <a:solidFill>
                  <a:srgbClr val="3A084A"/>
                </a:solidFill>
                <a:latin typeface="Palatino Linotype"/>
                <a:ea typeface="Palatino Linotype"/>
                <a:cs typeface="Palatino Linotype"/>
                <a:sym typeface="Lustria"/>
              </a:rPr>
              <a:t> Gender Diversity</a:t>
            </a:r>
            <a:endParaRPr lang="en-US" dirty="0">
              <a:solidFill>
                <a:srgbClr val="3A084A"/>
              </a:solidFill>
              <a:latin typeface="Palatino Linotype"/>
              <a:ea typeface="Palatino Linotype"/>
              <a:cs typeface="Palatino Linotype"/>
              <a:sym typeface="Lustria"/>
            </a:endParaRPr>
          </a:p>
          <a:p>
            <a:pPr marL="22857">
              <a:buSzPct val="100000"/>
            </a:pPr>
            <a:endParaRPr lang="en-US" sz="2100" dirty="0" smtClean="0">
              <a:solidFill>
                <a:srgbClr val="3A084A"/>
              </a:solidFill>
              <a:latin typeface="Palatino Linotype"/>
              <a:ea typeface="Palatino Linotype"/>
              <a:cs typeface="Palatino Linotype"/>
              <a:sym typeface="Lustria"/>
            </a:endParaRPr>
          </a:p>
          <a:p>
            <a:pPr marL="22857">
              <a:buSzPct val="100000"/>
            </a:pPr>
            <a:r>
              <a:rPr lang="en-US" sz="1600" b="1" i="1" dirty="0" smtClean="0">
                <a:solidFill>
                  <a:srgbClr val="3A084A"/>
                </a:solidFill>
                <a:latin typeface="Palatino Linotype"/>
                <a:ea typeface="Palatino Linotype"/>
                <a:cs typeface="Palatino Linotype"/>
                <a:sym typeface="Lustria"/>
              </a:rPr>
              <a:t>Significant negative </a:t>
            </a:r>
            <a:r>
              <a:rPr lang="en-US" sz="1600" b="1" i="1" dirty="0">
                <a:solidFill>
                  <a:srgbClr val="3A084A"/>
                </a:solidFill>
                <a:latin typeface="Palatino Linotype"/>
                <a:ea typeface="Palatino Linotype"/>
                <a:cs typeface="Palatino Linotype"/>
                <a:sym typeface="Lustria"/>
              </a:rPr>
              <a:t>correlation with</a:t>
            </a:r>
            <a:endParaRPr lang="en-US" sz="1800" dirty="0">
              <a:solidFill>
                <a:srgbClr val="3A084A"/>
              </a:solidFill>
              <a:latin typeface="Palatino Linotype"/>
              <a:ea typeface="Palatino Linotype"/>
              <a:cs typeface="Palatino Linotype"/>
              <a:sym typeface="Lustria"/>
            </a:endParaRPr>
          </a:p>
          <a:p>
            <a:pPr marL="365760" indent="-342900">
              <a:buSzPct val="100000"/>
              <a:buFont typeface="Courier New"/>
              <a:buChar char="o"/>
            </a:pPr>
            <a:r>
              <a:rPr lang="en-US" dirty="0" smtClean="0">
                <a:solidFill>
                  <a:srgbClr val="3A084A"/>
                </a:solidFill>
                <a:latin typeface="Palatino Linotype"/>
                <a:ea typeface="Palatino Linotype"/>
                <a:cs typeface="Palatino Linotype"/>
                <a:sym typeface="Lustria"/>
              </a:rPr>
              <a:t>Board of Directors </a:t>
            </a:r>
            <a:r>
              <a:rPr lang="mr-IN" dirty="0" smtClean="0">
                <a:solidFill>
                  <a:srgbClr val="3A084A"/>
                </a:solidFill>
                <a:latin typeface="Palatino Linotype"/>
                <a:ea typeface="Palatino Linotype"/>
                <a:cs typeface="Palatino Linotype"/>
                <a:sym typeface="Lustria"/>
              </a:rPr>
              <a:t>–</a:t>
            </a:r>
            <a:r>
              <a:rPr lang="en-US" dirty="0" smtClean="0">
                <a:solidFill>
                  <a:srgbClr val="3A084A"/>
                </a:solidFill>
                <a:latin typeface="Palatino Linotype"/>
                <a:ea typeface="Palatino Linotype"/>
                <a:cs typeface="Palatino Linotype"/>
                <a:sym typeface="Lustria"/>
              </a:rPr>
              <a:t> No Minorities</a:t>
            </a:r>
          </a:p>
          <a:p>
            <a:pPr marL="365760" indent="-342900">
              <a:buSzPct val="100000"/>
              <a:buFont typeface="Courier New"/>
              <a:buChar char="o"/>
            </a:pPr>
            <a:r>
              <a:rPr lang="en-US" dirty="0" smtClean="0">
                <a:solidFill>
                  <a:srgbClr val="3A084A"/>
                </a:solidFill>
                <a:latin typeface="Palatino Linotype"/>
                <a:ea typeface="Palatino Linotype"/>
                <a:cs typeface="Palatino Linotype"/>
                <a:sym typeface="Lustria"/>
              </a:rPr>
              <a:t>Board of Directors </a:t>
            </a:r>
            <a:r>
              <a:rPr lang="mr-IN" dirty="0" smtClean="0">
                <a:solidFill>
                  <a:srgbClr val="3A084A"/>
                </a:solidFill>
                <a:latin typeface="Palatino Linotype"/>
                <a:ea typeface="Palatino Linotype"/>
                <a:cs typeface="Palatino Linotype"/>
                <a:sym typeface="Lustria"/>
              </a:rPr>
              <a:t>–</a:t>
            </a:r>
            <a:r>
              <a:rPr lang="en-US" dirty="0" smtClean="0">
                <a:solidFill>
                  <a:srgbClr val="3A084A"/>
                </a:solidFill>
                <a:latin typeface="Palatino Linotype"/>
                <a:ea typeface="Palatino Linotype"/>
                <a:cs typeface="Palatino Linotype"/>
                <a:sym typeface="Lustria"/>
              </a:rPr>
              <a:t> No Women</a:t>
            </a:r>
          </a:p>
          <a:p>
            <a:pPr marL="365760" indent="-342900">
              <a:buSzPct val="100000"/>
              <a:buFont typeface="Courier New"/>
              <a:buChar char="o"/>
            </a:pPr>
            <a:endParaRPr lang="en-US" sz="2100" dirty="0" smtClean="0">
              <a:solidFill>
                <a:srgbClr val="3A084A"/>
              </a:solidFill>
              <a:latin typeface="Palatino Linotype"/>
              <a:ea typeface="Palatino Linotype"/>
              <a:cs typeface="Palatino Linotype"/>
              <a:sym typeface="Lustria"/>
            </a:endParaRPr>
          </a:p>
          <a:p>
            <a:pPr marL="365722" indent="-342865">
              <a:buSzPct val="100000"/>
              <a:buFont typeface="Arial"/>
              <a:buChar char="•"/>
            </a:pPr>
            <a:endParaRPr lang="en-US" sz="2100" dirty="0">
              <a:solidFill>
                <a:srgbClr val="3A084A"/>
              </a:solidFill>
              <a:latin typeface="Palatino Linotype"/>
              <a:ea typeface="Palatino Linotype"/>
              <a:cs typeface="Palatino Linotype"/>
              <a:sym typeface="Lustria"/>
            </a:endParaRPr>
          </a:p>
        </p:txBody>
      </p:sp>
      <p:sp>
        <p:nvSpPr>
          <p:cNvPr id="2" name="Rectangle 1"/>
          <p:cNvSpPr/>
          <p:nvPr/>
        </p:nvSpPr>
        <p:spPr>
          <a:xfrm>
            <a:off x="2310187" y="991810"/>
            <a:ext cx="193523" cy="2624666"/>
          </a:xfrm>
          <a:prstGeom prst="rect">
            <a:avLst/>
          </a:prstGeom>
          <a:noFill/>
          <a:ln w="19050" cmpd="sng">
            <a:solidFill>
              <a:srgbClr val="3A084A"/>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0619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201150" y="-15850"/>
            <a:ext cx="8850600" cy="934200"/>
          </a:xfrm>
          <a:prstGeom prst="rect">
            <a:avLst/>
          </a:prstGeom>
          <a:noFill/>
          <a:ln>
            <a:noFill/>
          </a:ln>
        </p:spPr>
        <p:txBody>
          <a:bodyPr lIns="91415" tIns="91415" rIns="91415" bIns="91415" anchor="b" anchorCtr="0">
            <a:noAutofit/>
          </a:bodyPr>
          <a:lstStyle/>
          <a:p>
            <a:pPr>
              <a:buSzPct val="25000"/>
            </a:pPr>
            <a:r>
              <a:rPr lang="en-US" sz="3600" dirty="0" smtClean="0">
                <a:solidFill>
                  <a:srgbClr val="34495E"/>
                </a:solidFill>
                <a:sym typeface="Lustria"/>
              </a:rPr>
              <a:t>Conclusions</a:t>
            </a:r>
            <a:endParaRPr lang="en" sz="3600" dirty="0">
              <a:solidFill>
                <a:srgbClr val="34495E"/>
              </a:solidFill>
              <a:sym typeface="Lustria"/>
            </a:endParaRPr>
          </a:p>
        </p:txBody>
      </p:sp>
      <p:sp>
        <p:nvSpPr>
          <p:cNvPr id="172" name="Shape 172"/>
          <p:cNvSpPr txBox="1"/>
          <p:nvPr/>
        </p:nvSpPr>
        <p:spPr>
          <a:xfrm>
            <a:off x="685800" y="1039301"/>
            <a:ext cx="7772400" cy="3742800"/>
          </a:xfrm>
          <a:prstGeom prst="rect">
            <a:avLst/>
          </a:prstGeom>
          <a:noFill/>
          <a:ln>
            <a:noFill/>
          </a:ln>
        </p:spPr>
        <p:txBody>
          <a:bodyPr lIns="91415" tIns="91415" rIns="91415" bIns="91415" anchor="t" anchorCtr="0">
            <a:noAutofit/>
          </a:bodyPr>
          <a:lstStyle/>
          <a:p>
            <a:pPr marL="69843">
              <a:buSzPct val="100000"/>
            </a:pPr>
            <a:endParaRPr sz="2400" dirty="0">
              <a:solidFill>
                <a:srgbClr val="34495E"/>
              </a:solidFill>
              <a:latin typeface="Palatino Linotype"/>
              <a:ea typeface="Palatino Linotype"/>
              <a:cs typeface="Palatino Linotype"/>
              <a:sym typeface="Lustria"/>
            </a:endParaRPr>
          </a:p>
        </p:txBody>
      </p:sp>
      <p:sp>
        <p:nvSpPr>
          <p:cNvPr id="4" name="Shape 178"/>
          <p:cNvSpPr txBox="1"/>
          <p:nvPr/>
        </p:nvSpPr>
        <p:spPr>
          <a:xfrm>
            <a:off x="201150" y="712735"/>
            <a:ext cx="8850600" cy="4443571"/>
          </a:xfrm>
          <a:prstGeom prst="rect">
            <a:avLst/>
          </a:prstGeom>
          <a:noFill/>
          <a:ln>
            <a:noFill/>
          </a:ln>
        </p:spPr>
        <p:txBody>
          <a:bodyPr lIns="91415" tIns="91415" rIns="91415" bIns="91415" anchor="t" anchorCtr="0">
            <a:noAutofit/>
          </a:bodyPr>
          <a:lstStyle/>
          <a:p>
            <a:pPr marL="63493">
              <a:buSzPct val="100000"/>
            </a:pPr>
            <a:endParaRPr lang="en-US" sz="1000" b="1" u="sng" dirty="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dirty="0" smtClean="0">
                <a:solidFill>
                  <a:srgbClr val="34495E"/>
                </a:solidFill>
                <a:latin typeface="Palatino Linotype"/>
                <a:ea typeface="Palatino Linotype"/>
                <a:cs typeface="Palatino Linotype"/>
                <a:sym typeface="Lustria"/>
              </a:rPr>
              <a:t>Partisan polarization across firms has increased, particularly after 2014 during the 2016 election cycle. </a:t>
            </a:r>
          </a:p>
          <a:p>
            <a:pPr marL="365722" indent="-342865">
              <a:buSzPct val="100000"/>
              <a:buFont typeface="Arial"/>
              <a:buChar char="•"/>
            </a:pPr>
            <a:endParaRPr lang="en-US" sz="21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dirty="0" smtClean="0">
                <a:solidFill>
                  <a:srgbClr val="34495E"/>
                </a:solidFill>
                <a:latin typeface="Palatino Linotype"/>
                <a:ea typeface="Palatino Linotype"/>
                <a:cs typeface="Palatino Linotype"/>
                <a:sym typeface="Lustria"/>
              </a:rPr>
              <a:t>Firms can be classified as democrat, republican, or amphibious firms, and these classifications translate to discrete firm behaviors. </a:t>
            </a:r>
          </a:p>
          <a:p>
            <a:pPr marL="22857">
              <a:buSzPct val="100000"/>
            </a:pPr>
            <a:endParaRPr lang="en-US" sz="2100" i="1"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i="1" dirty="0" smtClean="0">
                <a:solidFill>
                  <a:srgbClr val="34495E"/>
                </a:solidFill>
                <a:latin typeface="Palatino Linotype"/>
                <a:ea typeface="Palatino Linotype"/>
                <a:cs typeface="Palatino Linotype"/>
                <a:sym typeface="Lustria"/>
              </a:rPr>
              <a:t>A number of mechanisms might explain these changes. </a:t>
            </a:r>
            <a:r>
              <a:rPr lang="en-US" sz="2100" dirty="0" smtClean="0">
                <a:solidFill>
                  <a:srgbClr val="34495E"/>
                </a:solidFill>
                <a:latin typeface="Palatino Linotype"/>
                <a:ea typeface="Palatino Linotype"/>
                <a:cs typeface="Palatino Linotype"/>
                <a:sym typeface="Lustria"/>
              </a:rPr>
              <a:t>Long run changes </a:t>
            </a:r>
            <a:r>
              <a:rPr lang="en-US" sz="2100" dirty="0" smtClean="0">
                <a:solidFill>
                  <a:srgbClr val="34495E"/>
                </a:solidFill>
                <a:latin typeface="Palatino Linotype"/>
                <a:ea typeface="Palatino Linotype"/>
                <a:cs typeface="Palatino Linotype"/>
                <a:sym typeface="Lustria"/>
              </a:rPr>
              <a:t>might </a:t>
            </a:r>
            <a:r>
              <a:rPr lang="en-US" sz="2100" dirty="0" smtClean="0">
                <a:solidFill>
                  <a:srgbClr val="34495E"/>
                </a:solidFill>
                <a:latin typeface="Palatino Linotype"/>
                <a:ea typeface="Palatino Linotype"/>
                <a:cs typeface="Palatino Linotype"/>
                <a:sym typeface="Lustria"/>
              </a:rPr>
              <a:t>be explained by selection and discrimination mechanisms (affective polarization), but short term rapid gains are perhaps better explained by the activation of existing employee partisanship. </a:t>
            </a:r>
          </a:p>
          <a:p>
            <a:pPr marL="365722" indent="-342865">
              <a:buSzPct val="100000"/>
              <a:buFont typeface="Arial"/>
              <a:buChar char="•"/>
            </a:pPr>
            <a:endParaRPr lang="en-US" sz="2100" i="1"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i="1" dirty="0" smtClean="0">
                <a:solidFill>
                  <a:srgbClr val="34495E"/>
                </a:solidFill>
                <a:latin typeface="Palatino Linotype"/>
                <a:ea typeface="Palatino Linotype"/>
                <a:cs typeface="Palatino Linotype"/>
                <a:sym typeface="Lustria"/>
              </a:rPr>
              <a:t>Further research on both fronts should be considered. </a:t>
            </a:r>
            <a:endParaRPr lang="en-US" sz="2100" i="1" dirty="0">
              <a:solidFill>
                <a:srgbClr val="34495E"/>
              </a:solidFill>
              <a:latin typeface="Palatino Linotype"/>
              <a:ea typeface="Palatino Linotype"/>
              <a:cs typeface="Palatino Linotype"/>
              <a:sym typeface="Lustria"/>
            </a:endParaRPr>
          </a:p>
          <a:p>
            <a:pPr marL="365722" indent="-342865">
              <a:buSzPct val="100000"/>
              <a:buFont typeface="Arial"/>
              <a:buChar char="•"/>
            </a:pPr>
            <a:endParaRPr lang="en-US" sz="2100" dirty="0">
              <a:solidFill>
                <a:srgbClr val="34495E"/>
              </a:solidFill>
              <a:latin typeface="Palatino Linotype"/>
              <a:ea typeface="Palatino Linotype"/>
              <a:cs typeface="Palatino Linotype"/>
              <a:sym typeface="Lustria"/>
            </a:endParaRPr>
          </a:p>
        </p:txBody>
      </p:sp>
    </p:spTree>
    <p:extLst>
      <p:ext uri="{BB962C8B-B14F-4D97-AF65-F5344CB8AC3E}">
        <p14:creationId xmlns:p14="http://schemas.microsoft.com/office/powerpoint/2010/main" val="101173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184217" y="-115029"/>
            <a:ext cx="8850600" cy="934200"/>
          </a:xfrm>
          <a:prstGeom prst="rect">
            <a:avLst/>
          </a:prstGeom>
          <a:noFill/>
          <a:ln>
            <a:noFill/>
          </a:ln>
        </p:spPr>
        <p:txBody>
          <a:bodyPr lIns="91415" tIns="91415" rIns="91415" bIns="91415" anchor="b" anchorCtr="0">
            <a:noAutofit/>
          </a:bodyPr>
          <a:lstStyle/>
          <a:p>
            <a:pPr marL="365722" indent="-342865"/>
            <a:r>
              <a:rPr lang="en-US" sz="3200" dirty="0">
                <a:solidFill>
                  <a:srgbClr val="34495E"/>
                </a:solidFill>
                <a:sym typeface="Lustria"/>
              </a:rPr>
              <a:t>P</a:t>
            </a:r>
            <a:r>
              <a:rPr lang="en-US" sz="3200" dirty="0" smtClean="0">
                <a:solidFill>
                  <a:srgbClr val="34495E"/>
                </a:solidFill>
                <a:sym typeface="Lustria"/>
              </a:rPr>
              <a:t>artisan Polarization in </a:t>
            </a:r>
            <a:r>
              <a:rPr lang="en-US" sz="3200" dirty="0">
                <a:solidFill>
                  <a:srgbClr val="34495E"/>
                </a:solidFill>
                <a:sym typeface="Lustria"/>
              </a:rPr>
              <a:t>the American </a:t>
            </a:r>
            <a:r>
              <a:rPr lang="en-US" sz="3200" dirty="0" smtClean="0">
                <a:solidFill>
                  <a:srgbClr val="34495E"/>
                </a:solidFill>
                <a:sym typeface="Lustria"/>
              </a:rPr>
              <a:t>Firm?</a:t>
            </a:r>
            <a:endParaRPr lang="en-US" sz="3200" dirty="0">
              <a:solidFill>
                <a:srgbClr val="34495E"/>
              </a:solidFill>
              <a:sym typeface="Lustria"/>
            </a:endParaRPr>
          </a:p>
        </p:txBody>
      </p:sp>
      <p:sp>
        <p:nvSpPr>
          <p:cNvPr id="172" name="Shape 172"/>
          <p:cNvSpPr txBox="1"/>
          <p:nvPr/>
        </p:nvSpPr>
        <p:spPr>
          <a:xfrm>
            <a:off x="685800" y="1039301"/>
            <a:ext cx="7772400" cy="3742800"/>
          </a:xfrm>
          <a:prstGeom prst="rect">
            <a:avLst/>
          </a:prstGeom>
          <a:noFill/>
          <a:ln>
            <a:noFill/>
          </a:ln>
        </p:spPr>
        <p:txBody>
          <a:bodyPr lIns="91415" tIns="91415" rIns="91415" bIns="91415" anchor="t" anchorCtr="0">
            <a:noAutofit/>
          </a:bodyPr>
          <a:lstStyle/>
          <a:p>
            <a:pPr marL="69843">
              <a:buSzPct val="100000"/>
            </a:pPr>
            <a:endParaRPr sz="2400" dirty="0">
              <a:solidFill>
                <a:srgbClr val="34495E"/>
              </a:solidFill>
              <a:latin typeface="Palatino Linotype"/>
              <a:ea typeface="Palatino Linotype"/>
              <a:cs typeface="Palatino Linotype"/>
              <a:sym typeface="Lustria"/>
            </a:endParaRPr>
          </a:p>
        </p:txBody>
      </p:sp>
      <p:sp>
        <p:nvSpPr>
          <p:cNvPr id="4" name="Shape 178"/>
          <p:cNvSpPr txBox="1"/>
          <p:nvPr/>
        </p:nvSpPr>
        <p:spPr>
          <a:xfrm>
            <a:off x="201150" y="1124857"/>
            <a:ext cx="8850600" cy="3814619"/>
          </a:xfrm>
          <a:prstGeom prst="rect">
            <a:avLst/>
          </a:prstGeom>
          <a:noFill/>
          <a:ln>
            <a:noFill/>
          </a:ln>
        </p:spPr>
        <p:txBody>
          <a:bodyPr lIns="91415" tIns="91415" rIns="91415" bIns="91415" anchor="t" anchorCtr="0">
            <a:noAutofit/>
          </a:bodyPr>
          <a:lstStyle/>
          <a:p>
            <a:pPr marL="63493">
              <a:buSzPct val="100000"/>
            </a:pPr>
            <a:endParaRPr lang="en-US" sz="2200" b="1" u="sng" dirty="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400" i="1" dirty="0" smtClean="0">
                <a:solidFill>
                  <a:srgbClr val="34495E"/>
                </a:solidFill>
                <a:latin typeface="Palatino Linotype"/>
                <a:ea typeface="Palatino Linotype"/>
                <a:cs typeface="Palatino Linotype"/>
                <a:sym typeface="Lustria"/>
              </a:rPr>
              <a:t>Partisan </a:t>
            </a:r>
            <a:r>
              <a:rPr lang="en-US" sz="2400" i="1" dirty="0">
                <a:solidFill>
                  <a:srgbClr val="34495E"/>
                </a:solidFill>
                <a:latin typeface="Palatino Linotype"/>
                <a:ea typeface="Palatino Linotype"/>
                <a:cs typeface="Palatino Linotype"/>
                <a:sym typeface="Lustria"/>
              </a:rPr>
              <a:t>polarization </a:t>
            </a:r>
            <a:r>
              <a:rPr lang="en-US" sz="2400" dirty="0" smtClean="0">
                <a:solidFill>
                  <a:srgbClr val="34495E"/>
                </a:solidFill>
                <a:latin typeface="Palatino Linotype"/>
                <a:ea typeface="Palatino Linotype"/>
                <a:cs typeface="Palatino Linotype"/>
                <a:sym typeface="Lustria"/>
              </a:rPr>
              <a:t>refers to the phenomenon </a:t>
            </a:r>
            <a:r>
              <a:rPr lang="en-US" sz="2400" dirty="0">
                <a:solidFill>
                  <a:srgbClr val="34495E"/>
                </a:solidFill>
                <a:latin typeface="Palatino Linotype"/>
                <a:ea typeface="Palatino Linotype"/>
                <a:cs typeface="Palatino Linotype"/>
                <a:sym typeface="Lustria"/>
              </a:rPr>
              <a:t>whereby individuals </a:t>
            </a:r>
            <a:r>
              <a:rPr lang="en-US" sz="2400" dirty="0" smtClean="0">
                <a:solidFill>
                  <a:srgbClr val="34495E"/>
                </a:solidFill>
                <a:latin typeface="Palatino Linotype"/>
                <a:ea typeface="Palatino Linotype"/>
                <a:cs typeface="Palatino Linotype"/>
                <a:sym typeface="Lustria"/>
              </a:rPr>
              <a:t>sort </a:t>
            </a:r>
            <a:r>
              <a:rPr lang="en-US" sz="2400" dirty="0">
                <a:solidFill>
                  <a:srgbClr val="34495E"/>
                </a:solidFill>
                <a:latin typeface="Palatino Linotype"/>
                <a:ea typeface="Palatino Linotype"/>
                <a:cs typeface="Palatino Linotype"/>
                <a:sym typeface="Lustria"/>
              </a:rPr>
              <a:t>into discrete and increasingly homogeneous political </a:t>
            </a:r>
            <a:r>
              <a:rPr lang="en-US" sz="2400" dirty="0" smtClean="0">
                <a:solidFill>
                  <a:srgbClr val="34495E"/>
                </a:solidFill>
                <a:latin typeface="Palatino Linotype"/>
                <a:ea typeface="Palatino Linotype"/>
                <a:cs typeface="Palatino Linotype"/>
                <a:sym typeface="Lustria"/>
              </a:rPr>
              <a:t>factions </a:t>
            </a:r>
            <a:r>
              <a:rPr lang="en-US" sz="2400" dirty="0">
                <a:solidFill>
                  <a:srgbClr val="34495E"/>
                </a:solidFill>
                <a:latin typeface="Palatino Linotype"/>
                <a:ea typeface="Palatino Linotype"/>
                <a:cs typeface="Palatino Linotype"/>
                <a:sym typeface="Lustria"/>
              </a:rPr>
              <a:t>(Fiorina and Abrams 2008; Lee 2015). </a:t>
            </a:r>
            <a:endParaRPr lang="en-US" sz="24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endParaRPr lang="en-US" sz="20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endParaRPr lang="en-US" sz="20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400" dirty="0" smtClean="0">
                <a:solidFill>
                  <a:srgbClr val="34495E"/>
                </a:solidFill>
                <a:latin typeface="Palatino Linotype"/>
                <a:ea typeface="Palatino Linotype"/>
                <a:cs typeface="Palatino Linotype"/>
                <a:sym typeface="Lustria"/>
              </a:rPr>
              <a:t>Related to </a:t>
            </a:r>
            <a:r>
              <a:rPr lang="en-US" sz="2400" i="1" dirty="0" smtClean="0">
                <a:solidFill>
                  <a:srgbClr val="34495E"/>
                </a:solidFill>
                <a:latin typeface="Palatino Linotype"/>
                <a:ea typeface="Palatino Linotype"/>
                <a:cs typeface="Palatino Linotype"/>
                <a:sym typeface="Lustria"/>
              </a:rPr>
              <a:t>affective polarization </a:t>
            </a:r>
            <a:r>
              <a:rPr lang="en-US" sz="2400" dirty="0" smtClean="0">
                <a:solidFill>
                  <a:srgbClr val="34495E"/>
                </a:solidFill>
                <a:latin typeface="Palatino Linotype"/>
                <a:ea typeface="Palatino Linotype"/>
                <a:cs typeface="Palatino Linotype"/>
                <a:sym typeface="Lustria"/>
              </a:rPr>
              <a:t>or feelings of hostility toward those of </a:t>
            </a:r>
            <a:r>
              <a:rPr lang="en-US" sz="2400" dirty="0">
                <a:solidFill>
                  <a:srgbClr val="34495E"/>
                </a:solidFill>
                <a:latin typeface="Palatino Linotype"/>
                <a:ea typeface="Palatino Linotype"/>
                <a:cs typeface="Palatino Linotype"/>
                <a:sym typeface="Lustria"/>
              </a:rPr>
              <a:t>the opposing </a:t>
            </a:r>
            <a:r>
              <a:rPr lang="en-US" sz="2400" dirty="0" smtClean="0">
                <a:solidFill>
                  <a:srgbClr val="34495E"/>
                </a:solidFill>
                <a:latin typeface="Palatino Linotype"/>
                <a:ea typeface="Palatino Linotype"/>
                <a:cs typeface="Palatino Linotype"/>
                <a:sym typeface="Lustria"/>
              </a:rPr>
              <a:t>party </a:t>
            </a:r>
            <a:r>
              <a:rPr lang="en-US" sz="2400" dirty="0">
                <a:solidFill>
                  <a:srgbClr val="34495E"/>
                </a:solidFill>
                <a:latin typeface="Palatino Linotype"/>
                <a:ea typeface="Palatino Linotype"/>
                <a:cs typeface="Palatino Linotype"/>
                <a:sym typeface="Lustria"/>
              </a:rPr>
              <a:t>(Iyengar and </a:t>
            </a:r>
            <a:r>
              <a:rPr lang="en-US" sz="2400" dirty="0" smtClean="0">
                <a:solidFill>
                  <a:srgbClr val="34495E"/>
                </a:solidFill>
                <a:latin typeface="Palatino Linotype"/>
                <a:ea typeface="Palatino Linotype"/>
                <a:cs typeface="Palatino Linotype"/>
                <a:sym typeface="Lustria"/>
              </a:rPr>
              <a:t>Westwood 2015).</a:t>
            </a:r>
          </a:p>
          <a:p>
            <a:pPr marL="22857">
              <a:buSzPct val="100000"/>
            </a:pPr>
            <a:endParaRPr lang="en-US" sz="2100" dirty="0">
              <a:solidFill>
                <a:srgbClr val="34495E"/>
              </a:solidFill>
              <a:latin typeface="Palatino Linotype"/>
              <a:ea typeface="Palatino Linotype"/>
              <a:cs typeface="Palatino Linotype"/>
              <a:sym typeface="Lustria"/>
            </a:endParaRPr>
          </a:p>
          <a:p>
            <a:pPr marL="22857">
              <a:buSzPct val="100000"/>
            </a:pPr>
            <a:endParaRPr lang="en-US" sz="2100" dirty="0">
              <a:solidFill>
                <a:srgbClr val="34495E"/>
              </a:solidFill>
              <a:latin typeface="Palatino Linotype"/>
              <a:ea typeface="Palatino Linotype"/>
              <a:cs typeface="Palatino Linotype"/>
              <a:sym typeface="Lustria"/>
            </a:endParaRPr>
          </a:p>
        </p:txBody>
      </p:sp>
    </p:spTree>
    <p:extLst>
      <p:ext uri="{BB962C8B-B14F-4D97-AF65-F5344CB8AC3E}">
        <p14:creationId xmlns:p14="http://schemas.microsoft.com/office/powerpoint/2010/main" val="209866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Shape 163"/>
          <p:cNvPicPr preferRelativeResize="0"/>
          <p:nvPr/>
        </p:nvPicPr>
        <p:blipFill>
          <a:blip r:embed="rId3">
            <a:alphaModFix amt="20000"/>
          </a:blip>
          <a:stretch>
            <a:fillRect/>
          </a:stretch>
        </p:blipFill>
        <p:spPr>
          <a:xfrm>
            <a:off x="3085234" y="1380589"/>
            <a:ext cx="2973534" cy="3000681"/>
          </a:xfrm>
          <a:prstGeom prst="rect">
            <a:avLst/>
          </a:prstGeom>
          <a:noFill/>
          <a:ln>
            <a:noFill/>
          </a:ln>
        </p:spPr>
      </p:pic>
      <p:sp>
        <p:nvSpPr>
          <p:cNvPr id="164" name="Shape 164"/>
          <p:cNvSpPr txBox="1">
            <a:spLocks noGrp="1"/>
          </p:cNvSpPr>
          <p:nvPr>
            <p:ph type="ctrTitle"/>
          </p:nvPr>
        </p:nvSpPr>
        <p:spPr>
          <a:xfrm>
            <a:off x="230700" y="957153"/>
            <a:ext cx="8682600" cy="1108777"/>
          </a:xfrm>
          <a:prstGeom prst="rect">
            <a:avLst/>
          </a:prstGeom>
          <a:noFill/>
          <a:ln>
            <a:noFill/>
          </a:ln>
        </p:spPr>
        <p:txBody>
          <a:bodyPr lIns="91415" tIns="91415" rIns="91415" bIns="91415" anchor="b" anchorCtr="0">
            <a:noAutofit/>
          </a:bodyPr>
          <a:lstStyle/>
          <a:p>
            <a:pPr>
              <a:buSzPct val="25000"/>
            </a:pPr>
            <a:r>
              <a:rPr lang="en-US" sz="5100" dirty="0">
                <a:solidFill>
                  <a:srgbClr val="34495E"/>
                </a:solidFill>
                <a:sym typeface="Lustria"/>
              </a:rPr>
              <a:t>Thank You</a:t>
            </a:r>
            <a:r>
              <a:rPr lang="en" sz="2800" dirty="0">
                <a:solidFill>
                  <a:srgbClr val="34495E"/>
                </a:solidFill>
                <a:sym typeface="Lustria"/>
              </a:rPr>
              <a:t/>
            </a:r>
            <a:br>
              <a:rPr lang="en" sz="2800" dirty="0">
                <a:solidFill>
                  <a:srgbClr val="34495E"/>
                </a:solidFill>
                <a:sym typeface="Lustria"/>
              </a:rPr>
            </a:br>
            <a:endParaRPr lang="en" sz="2200" dirty="0">
              <a:solidFill>
                <a:srgbClr val="34495E"/>
              </a:solidFill>
              <a:sym typeface="Lustria"/>
            </a:endParaRPr>
          </a:p>
        </p:txBody>
      </p:sp>
      <p:cxnSp>
        <p:nvCxnSpPr>
          <p:cNvPr id="165" name="Shape 165"/>
          <p:cNvCxnSpPr/>
          <p:nvPr/>
        </p:nvCxnSpPr>
        <p:spPr>
          <a:xfrm>
            <a:off x="586182" y="1673980"/>
            <a:ext cx="8305819" cy="1"/>
          </a:xfrm>
          <a:prstGeom prst="straightConnector1">
            <a:avLst/>
          </a:prstGeom>
          <a:noFill/>
          <a:ln w="9525" cap="flat" cmpd="sng">
            <a:solidFill>
              <a:srgbClr val="1983CD"/>
            </a:solidFill>
            <a:prstDash val="solid"/>
            <a:round/>
            <a:headEnd type="none" w="med" len="med"/>
            <a:tailEnd type="none" w="med" len="med"/>
          </a:ln>
        </p:spPr>
      </p:cxnSp>
      <p:graphicFrame>
        <p:nvGraphicFramePr>
          <p:cNvPr id="166" name="Shape 166"/>
          <p:cNvGraphicFramePr/>
          <p:nvPr>
            <p:extLst>
              <p:ext uri="{D42A27DB-BD31-4B8C-83A1-F6EECF244321}">
                <p14:modId xmlns:p14="http://schemas.microsoft.com/office/powerpoint/2010/main" val="3699040141"/>
              </p:ext>
            </p:extLst>
          </p:nvPr>
        </p:nvGraphicFramePr>
        <p:xfrm>
          <a:off x="1249680" y="2054597"/>
          <a:ext cx="6654800" cy="2525156"/>
        </p:xfrm>
        <a:graphic>
          <a:graphicData uri="http://schemas.openxmlformats.org/drawingml/2006/table">
            <a:tbl>
              <a:tblPr>
                <a:noFill/>
                <a:tableStyleId>{3AB0746A-45AA-458E-A072-E4A10977DF81}</a:tableStyleId>
              </a:tblPr>
              <a:tblGrid>
                <a:gridCol w="6654800">
                  <a:extLst>
                    <a:ext uri="{9D8B030D-6E8A-4147-A177-3AD203B41FA5}">
                      <a16:colId xmlns:a16="http://schemas.microsoft.com/office/drawing/2014/main" xmlns="" val="20000"/>
                    </a:ext>
                  </a:extLst>
                </a:gridCol>
              </a:tblGrid>
              <a:tr h="2525156">
                <a:tc>
                  <a:txBody>
                    <a:bodyPr/>
                    <a:lstStyle/>
                    <a:p>
                      <a:pPr marL="0" marR="0" lvl="0" indent="0" algn="ctr" rtl="0">
                        <a:lnSpc>
                          <a:spcPct val="107000"/>
                        </a:lnSpc>
                        <a:spcBef>
                          <a:spcPts val="0"/>
                        </a:spcBef>
                        <a:spcAft>
                          <a:spcPts val="0"/>
                        </a:spcAft>
                        <a:buSzPct val="25000"/>
                        <a:buNone/>
                      </a:pPr>
                      <a:endParaRPr lang="en-US" sz="1700" b="1" u="none" strike="noStrike" cap="none" dirty="0">
                        <a:solidFill>
                          <a:srgbClr val="34495E"/>
                        </a:solidFill>
                        <a:latin typeface="Palatino Linotype"/>
                        <a:ea typeface="Palatino Linotype"/>
                        <a:cs typeface="Palatino Linotype"/>
                        <a:sym typeface="Times New Roman"/>
                      </a:endParaRPr>
                    </a:p>
                    <a:p>
                      <a:pPr marL="0" marR="0" lvl="0" indent="0" algn="ctr" rtl="0">
                        <a:lnSpc>
                          <a:spcPct val="107000"/>
                        </a:lnSpc>
                        <a:spcBef>
                          <a:spcPts val="0"/>
                        </a:spcBef>
                        <a:spcAft>
                          <a:spcPts val="0"/>
                        </a:spcAft>
                        <a:buSzPct val="25000"/>
                        <a:buNone/>
                      </a:pPr>
                      <a:r>
                        <a:rPr lang="en" sz="1700" b="1" u="none" strike="noStrike" cap="none" dirty="0">
                          <a:solidFill>
                            <a:srgbClr val="34495E"/>
                          </a:solidFill>
                          <a:latin typeface="Palatino Linotype"/>
                          <a:ea typeface="Palatino Linotype"/>
                          <a:cs typeface="Palatino Linotype"/>
                          <a:sym typeface="Times New Roman"/>
                        </a:rPr>
                        <a:t>Joshua </a:t>
                      </a:r>
                      <a:r>
                        <a:rPr lang="en-US" sz="1700" b="1" u="none" strike="noStrike" cap="none" dirty="0">
                          <a:solidFill>
                            <a:srgbClr val="34495E"/>
                          </a:solidFill>
                          <a:latin typeface="Palatino Linotype"/>
                          <a:ea typeface="Palatino Linotype"/>
                          <a:cs typeface="Palatino Linotype"/>
                          <a:sym typeface="Times New Roman"/>
                        </a:rPr>
                        <a:t>Gary </a:t>
                      </a:r>
                      <a:r>
                        <a:rPr lang="en" sz="1700" b="1" u="none" strike="noStrike" cap="none" dirty="0">
                          <a:solidFill>
                            <a:srgbClr val="34495E"/>
                          </a:solidFill>
                          <a:latin typeface="Palatino Linotype"/>
                          <a:ea typeface="Palatino Linotype"/>
                          <a:cs typeface="Palatino Linotype"/>
                          <a:sym typeface="Times New Roman"/>
                        </a:rPr>
                        <a:t>Mausolf</a:t>
                      </a:r>
                    </a:p>
                    <a:p>
                      <a:pPr marL="0" marR="0" lvl="0" indent="0" algn="ctr" rtl="0">
                        <a:lnSpc>
                          <a:spcPct val="107000"/>
                        </a:lnSpc>
                        <a:spcBef>
                          <a:spcPts val="0"/>
                        </a:spcBef>
                        <a:spcAft>
                          <a:spcPts val="0"/>
                        </a:spcAft>
                        <a:buSzPct val="25000"/>
                        <a:buNone/>
                      </a:pPr>
                      <a:r>
                        <a:rPr lang="en" sz="1700" b="1" dirty="0">
                          <a:solidFill>
                            <a:srgbClr val="34495E"/>
                          </a:solidFill>
                          <a:latin typeface="Palatino Linotype"/>
                          <a:ea typeface="Palatino Linotype"/>
                          <a:cs typeface="Palatino Linotype"/>
                          <a:sym typeface="Times New Roman"/>
                        </a:rPr>
                        <a:t>The </a:t>
                      </a:r>
                      <a:r>
                        <a:rPr lang="en" sz="1700" b="1" u="none" strike="noStrike" cap="none" dirty="0">
                          <a:solidFill>
                            <a:srgbClr val="34495E"/>
                          </a:solidFill>
                          <a:latin typeface="Palatino Linotype"/>
                          <a:ea typeface="Palatino Linotype"/>
                          <a:cs typeface="Palatino Linotype"/>
                          <a:sym typeface="Times New Roman"/>
                        </a:rPr>
                        <a:t>University of Chicago</a:t>
                      </a:r>
                    </a:p>
                    <a:p>
                      <a:pPr marL="0" marR="0" lvl="0" indent="0" algn="ctr" rtl="0">
                        <a:lnSpc>
                          <a:spcPct val="107000"/>
                        </a:lnSpc>
                        <a:spcBef>
                          <a:spcPts val="0"/>
                        </a:spcBef>
                        <a:spcAft>
                          <a:spcPts val="0"/>
                        </a:spcAft>
                        <a:buSzPct val="25000"/>
                        <a:buNone/>
                      </a:pPr>
                      <a:endParaRPr sz="1700" b="1" dirty="0">
                        <a:solidFill>
                          <a:srgbClr val="34495E"/>
                        </a:solidFill>
                        <a:latin typeface="Palatino Linotype"/>
                        <a:ea typeface="Palatino Linotype"/>
                        <a:cs typeface="Palatino Linotype"/>
                        <a:sym typeface="Times New Roman"/>
                      </a:endParaRPr>
                    </a:p>
                    <a:p>
                      <a:pPr marL="0" marR="0" lvl="0" indent="0" algn="ctr" rtl="0">
                        <a:lnSpc>
                          <a:spcPct val="107000"/>
                        </a:lnSpc>
                        <a:spcBef>
                          <a:spcPts val="0"/>
                        </a:spcBef>
                        <a:spcAft>
                          <a:spcPts val="0"/>
                        </a:spcAft>
                        <a:buSzPct val="25000"/>
                        <a:buNone/>
                      </a:pPr>
                      <a:r>
                        <a:rPr lang="en" sz="1700" b="1" u="sng" dirty="0">
                          <a:solidFill>
                            <a:srgbClr val="34495E"/>
                          </a:solidFill>
                          <a:latin typeface="Palatino Linotype"/>
                          <a:ea typeface="Palatino Linotype"/>
                          <a:cs typeface="Palatino Linotype"/>
                          <a:sym typeface="Times New Roman"/>
                          <a:hlinkClick r:id="rId4"/>
                        </a:rPr>
                        <a:t>jmausol</a:t>
                      </a:r>
                      <a:r>
                        <a:rPr lang="en" sz="1700" b="1" u="sng" strike="noStrike" cap="none" dirty="0">
                          <a:solidFill>
                            <a:srgbClr val="34495E"/>
                          </a:solidFill>
                          <a:latin typeface="Palatino Linotype"/>
                          <a:ea typeface="Palatino Linotype"/>
                          <a:cs typeface="Palatino Linotype"/>
                          <a:sym typeface="Times New Roman"/>
                          <a:hlinkClick r:id="rId4"/>
                        </a:rPr>
                        <a:t>f@uchicago.edu </a:t>
                      </a:r>
                    </a:p>
                    <a:p>
                      <a:pPr marL="0" marR="0" lvl="0" indent="0" algn="ctr" rtl="0">
                        <a:lnSpc>
                          <a:spcPct val="107000"/>
                        </a:lnSpc>
                        <a:spcBef>
                          <a:spcPts val="0"/>
                        </a:spcBef>
                        <a:spcAft>
                          <a:spcPts val="0"/>
                        </a:spcAft>
                        <a:buSzPct val="25000"/>
                        <a:buNone/>
                      </a:pPr>
                      <a:r>
                        <a:rPr lang="en" sz="1700" b="1" u="sng" strike="noStrike" cap="none" dirty="0">
                          <a:solidFill>
                            <a:srgbClr val="34495E"/>
                          </a:solidFill>
                          <a:latin typeface="Palatino Linotype"/>
                          <a:ea typeface="Palatino Linotype"/>
                          <a:cs typeface="Palatino Linotype"/>
                          <a:sym typeface="Times New Roman"/>
                          <a:hlinkClick r:id="rId5"/>
                        </a:rPr>
                        <a:t>jmausolf</a:t>
                      </a:r>
                      <a:r>
                        <a:rPr lang="en" sz="1700" b="1" u="sng" dirty="0">
                          <a:solidFill>
                            <a:srgbClr val="34495E"/>
                          </a:solidFill>
                          <a:latin typeface="Palatino Linotype"/>
                          <a:ea typeface="Palatino Linotype"/>
                          <a:cs typeface="Palatino Linotype"/>
                          <a:sym typeface="Times New Roman"/>
                          <a:hlinkClick r:id="rId5"/>
                        </a:rPr>
                        <a:t>.github.io</a:t>
                      </a:r>
                      <a:endParaRPr lang="en-US" sz="1700" b="1" u="sng" dirty="0">
                        <a:solidFill>
                          <a:srgbClr val="34495E"/>
                        </a:solidFill>
                        <a:latin typeface="Palatino Linotype"/>
                        <a:ea typeface="Palatino Linotype"/>
                        <a:cs typeface="Palatino Linotype"/>
                        <a:sym typeface="Times New Roman"/>
                        <a:hlinkClick r:id="rId5"/>
                      </a:endParaRPr>
                    </a:p>
                    <a:p>
                      <a:pPr marL="0" marR="0" lvl="0" indent="0" algn="ctr" rtl="0">
                        <a:lnSpc>
                          <a:spcPct val="107000"/>
                        </a:lnSpc>
                        <a:spcBef>
                          <a:spcPts val="0"/>
                        </a:spcBef>
                        <a:spcAft>
                          <a:spcPts val="0"/>
                        </a:spcAft>
                        <a:buSzPct val="25000"/>
                        <a:buNone/>
                      </a:pPr>
                      <a:endParaRPr lang="en-US" sz="1700" b="1" u="sng" dirty="0">
                        <a:solidFill>
                          <a:srgbClr val="34495E"/>
                        </a:solidFill>
                        <a:latin typeface="Palatino Linotype"/>
                        <a:ea typeface="Palatino Linotype"/>
                        <a:cs typeface="Palatino Linotype"/>
                        <a:sym typeface="Times New Roman"/>
                        <a:hlinkClick r:id="rId5"/>
                      </a:endParaRPr>
                    </a:p>
                  </a:txBody>
                  <a:tcPr marL="68575" marR="68575" marT="0" marB="0">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tcPr>
                </a:tc>
                <a:extLst>
                  <a:ext uri="{0D108BD9-81ED-4DB2-BD59-A6C34878D82A}">
                    <a16:rowId xmlns:a16="http://schemas.microsoft.com/office/drawing/2014/main" xmlns="" val="10000"/>
                  </a:ext>
                </a:extLst>
              </a:tr>
            </a:tbl>
          </a:graphicData>
        </a:graphic>
      </p:graphicFrame>
      <p:pic>
        <p:nvPicPr>
          <p:cNvPr id="3" name="Picture 2" descr="University_of_Chicago_logo.svg.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97196" y="85291"/>
            <a:ext cx="2549610" cy="511913"/>
          </a:xfrm>
          <a:prstGeom prst="rect">
            <a:avLst/>
          </a:prstGeom>
        </p:spPr>
      </p:pic>
    </p:spTree>
    <p:extLst>
      <p:ext uri="{BB962C8B-B14F-4D97-AF65-F5344CB8AC3E}">
        <p14:creationId xmlns:p14="http://schemas.microsoft.com/office/powerpoint/2010/main" val="2232502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201150" y="2046308"/>
            <a:ext cx="8850600" cy="934200"/>
          </a:xfrm>
          <a:prstGeom prst="rect">
            <a:avLst/>
          </a:prstGeom>
          <a:noFill/>
          <a:ln>
            <a:noFill/>
          </a:ln>
        </p:spPr>
        <p:txBody>
          <a:bodyPr lIns="91415" tIns="91415" rIns="91415" bIns="91415" anchor="b" anchorCtr="0">
            <a:noAutofit/>
          </a:bodyPr>
          <a:lstStyle/>
          <a:p>
            <a:pPr>
              <a:buSzPct val="25000"/>
            </a:pPr>
            <a:r>
              <a:rPr lang="en-US" sz="4000" dirty="0" smtClean="0">
                <a:solidFill>
                  <a:srgbClr val="34495E"/>
                </a:solidFill>
                <a:sym typeface="Lustria"/>
              </a:rPr>
              <a:t>Appendix Slides:</a:t>
            </a:r>
            <a:br>
              <a:rPr lang="en-US" sz="4000" dirty="0" smtClean="0">
                <a:solidFill>
                  <a:srgbClr val="34495E"/>
                </a:solidFill>
                <a:sym typeface="Lustria"/>
              </a:rPr>
            </a:br>
            <a:r>
              <a:rPr lang="en-US" sz="4000" dirty="0">
                <a:solidFill>
                  <a:srgbClr val="34495E"/>
                </a:solidFill>
                <a:sym typeface="Lustria"/>
              </a:rPr>
              <a:t/>
            </a:r>
            <a:br>
              <a:rPr lang="en-US" sz="4000" dirty="0">
                <a:solidFill>
                  <a:srgbClr val="34495E"/>
                </a:solidFill>
                <a:sym typeface="Lustria"/>
              </a:rPr>
            </a:br>
            <a:r>
              <a:rPr lang="en-US" sz="4000" dirty="0" smtClean="0">
                <a:solidFill>
                  <a:srgbClr val="34495E"/>
                </a:solidFill>
                <a:sym typeface="Lustria"/>
              </a:rPr>
              <a:t>Fortune 100 </a:t>
            </a:r>
            <a:endParaRPr lang="en" sz="4000" dirty="0">
              <a:solidFill>
                <a:srgbClr val="34495E"/>
              </a:solidFill>
              <a:sym typeface="Lustria"/>
            </a:endParaRPr>
          </a:p>
        </p:txBody>
      </p:sp>
    </p:spTree>
    <p:extLst>
      <p:ext uri="{BB962C8B-B14F-4D97-AF65-F5344CB8AC3E}">
        <p14:creationId xmlns:p14="http://schemas.microsoft.com/office/powerpoint/2010/main" val="1033590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359100"/>
            <a:ext cx="8850600" cy="693300"/>
          </a:xfrm>
          <a:prstGeom prst="rect">
            <a:avLst/>
          </a:prstGeom>
          <a:noFill/>
          <a:ln>
            <a:noFill/>
          </a:ln>
        </p:spPr>
        <p:txBody>
          <a:bodyPr lIns="91415" tIns="91415" rIns="91415" bIns="91415" anchor="b" anchorCtr="0">
            <a:noAutofit/>
          </a:bodyPr>
          <a:lstStyle/>
          <a:p>
            <a:pPr>
              <a:buSzPct val="25000"/>
            </a:pPr>
            <a:r>
              <a:rPr lang="en-US" sz="4200" dirty="0" smtClean="0">
                <a:solidFill>
                  <a:srgbClr val="34495E"/>
                </a:solidFill>
                <a:sym typeface="Lustria"/>
              </a:rPr>
              <a:t>Data for Fortune 100 Companies</a:t>
            </a:r>
            <a:endParaRPr lang="en" sz="4200" dirty="0">
              <a:solidFill>
                <a:srgbClr val="34495E"/>
              </a:solidFill>
              <a:sym typeface="Lustria"/>
            </a:endParaRPr>
          </a:p>
        </p:txBody>
      </p:sp>
      <p:graphicFrame>
        <p:nvGraphicFramePr>
          <p:cNvPr id="5" name="Shape 147"/>
          <p:cNvGraphicFramePr/>
          <p:nvPr>
            <p:extLst>
              <p:ext uri="{D42A27DB-BD31-4B8C-83A1-F6EECF244321}">
                <p14:modId xmlns:p14="http://schemas.microsoft.com/office/powerpoint/2010/main" val="2038914226"/>
              </p:ext>
            </p:extLst>
          </p:nvPr>
        </p:nvGraphicFramePr>
        <p:xfrm>
          <a:off x="590230" y="1740129"/>
          <a:ext cx="8072439" cy="2133450"/>
        </p:xfrm>
        <a:graphic>
          <a:graphicData uri="http://schemas.openxmlformats.org/drawingml/2006/table">
            <a:tbl>
              <a:tblPr>
                <a:noFill/>
              </a:tblPr>
              <a:tblGrid>
                <a:gridCol w="3159294">
                  <a:extLst>
                    <a:ext uri="{9D8B030D-6E8A-4147-A177-3AD203B41FA5}">
                      <a16:colId xmlns:a16="http://schemas.microsoft.com/office/drawing/2014/main" xmlns="" val="20000"/>
                    </a:ext>
                  </a:extLst>
                </a:gridCol>
                <a:gridCol w="2222332">
                  <a:extLst>
                    <a:ext uri="{9D8B030D-6E8A-4147-A177-3AD203B41FA5}">
                      <a16:colId xmlns:a16="http://schemas.microsoft.com/office/drawing/2014/main" xmlns="" val="20001"/>
                    </a:ext>
                  </a:extLst>
                </a:gridCol>
                <a:gridCol w="2690813">
                  <a:extLst>
                    <a:ext uri="{9D8B030D-6E8A-4147-A177-3AD203B41FA5}">
                      <a16:colId xmlns:a16="http://schemas.microsoft.com/office/drawing/2014/main" xmlns="" val="20003"/>
                    </a:ext>
                  </a:extLst>
                </a:gridCol>
              </a:tblGrid>
              <a:tr h="365760">
                <a:tc gridSpan="3">
                  <a:txBody>
                    <a:bodyPr/>
                    <a:lstStyle/>
                    <a:p>
                      <a:pPr lvl="0" rtl="0">
                        <a:lnSpc>
                          <a:spcPct val="100000"/>
                        </a:lnSpc>
                        <a:spcBef>
                          <a:spcPts val="300"/>
                        </a:spcBef>
                        <a:buNone/>
                      </a:pPr>
                      <a:r>
                        <a:rPr lang="en-US" sz="1600" dirty="0" smtClean="0">
                          <a:solidFill>
                            <a:srgbClr val="34495E"/>
                          </a:solidFill>
                          <a:latin typeface="Times New Roman"/>
                          <a:ea typeface="Times New Roman"/>
                          <a:cs typeface="Times New Roman"/>
                          <a:sym typeface="Times New Roman"/>
                        </a:rPr>
                        <a:t>Data for Filtered Fortune 100 Companies</a:t>
                      </a:r>
                      <a:r>
                        <a:rPr lang="en" sz="1600" dirty="0" smtClean="0">
                          <a:solidFill>
                            <a:srgbClr val="34495E"/>
                          </a:solidFill>
                          <a:latin typeface="Times New Roman"/>
                          <a:ea typeface="Times New Roman"/>
                          <a:cs typeface="Times New Roman"/>
                          <a:sym typeface="Times New Roman"/>
                        </a:rPr>
                        <a:t>,</a:t>
                      </a:r>
                      <a:r>
                        <a:rPr lang="en-US" sz="1600" dirty="0" smtClean="0">
                          <a:solidFill>
                            <a:srgbClr val="34495E"/>
                          </a:solidFill>
                          <a:latin typeface="Times New Roman"/>
                          <a:ea typeface="Times New Roman"/>
                          <a:cs typeface="Times New Roman"/>
                          <a:sym typeface="Times New Roman"/>
                        </a:rPr>
                        <a:t> Post Quality Control (ETL)</a:t>
                      </a:r>
                      <a:r>
                        <a:rPr lang="en" sz="1600" dirty="0" smtClean="0">
                          <a:solidFill>
                            <a:srgbClr val="34495E"/>
                          </a:solidFill>
                          <a:latin typeface="Times New Roman"/>
                          <a:ea typeface="Times New Roman"/>
                          <a:cs typeface="Times New Roman"/>
                          <a:sym typeface="Times New Roman"/>
                        </a:rPr>
                        <a:t> </a:t>
                      </a:r>
                      <a:r>
                        <a:rPr lang="en" sz="1600" dirty="0">
                          <a:solidFill>
                            <a:srgbClr val="34495E"/>
                          </a:solidFill>
                          <a:latin typeface="Times New Roman"/>
                          <a:ea typeface="Times New Roman"/>
                          <a:cs typeface="Times New Roman"/>
                          <a:sym typeface="Times New Roman"/>
                        </a:rPr>
                        <a:t>1980-2018</a:t>
                      </a:r>
                      <a:endParaRPr lang="en-US"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lnL w="12700" cmpd="sng">
                      <a:noFill/>
                      <a:prstDash val="solid"/>
                    </a:lnL>
                  </a:tcPr>
                </a:tc>
                <a:tc hMerge="1">
                  <a:txBody>
                    <a:bodyPr/>
                    <a:lstStyle/>
                    <a:p>
                      <a:endParaRPr lang="en-US"/>
                    </a:p>
                  </a:txBody>
                  <a:tcPr>
                    <a:lnL w="12700" cmpd="sng">
                      <a:noFill/>
                      <a:prstDash val="solid"/>
                    </a:lnL>
                  </a:tcPr>
                </a:tc>
                <a:extLst>
                  <a:ext uri="{0D108BD9-81ED-4DB2-BD59-A6C34878D82A}">
                    <a16:rowId xmlns:a16="http://schemas.microsoft.com/office/drawing/2014/main" xmlns="" val="10000"/>
                  </a:ext>
                </a:extLst>
              </a:tr>
              <a:tr h="365760">
                <a:tc>
                  <a:txBody>
                    <a:bodyPr/>
                    <a:lstStyle/>
                    <a:p>
                      <a:pPr lvl="0" algn="l" rtl="0">
                        <a:lnSpc>
                          <a:spcPct val="100000"/>
                        </a:lnSpc>
                        <a:spcBef>
                          <a:spcPts val="300"/>
                        </a:spcBef>
                        <a:buNone/>
                      </a:pPr>
                      <a:r>
                        <a:rPr lang="en-US" sz="1600" b="1" dirty="0" smtClean="0">
                          <a:solidFill>
                            <a:srgbClr val="34495E"/>
                          </a:solidFill>
                          <a:latin typeface="Times New Roman"/>
                          <a:ea typeface="Times New Roman"/>
                          <a:cs typeface="Times New Roman"/>
                          <a:sym typeface="Times New Roman"/>
                        </a:rPr>
                        <a:t>Data Level</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US" sz="1600" b="1" dirty="0">
                          <a:solidFill>
                            <a:srgbClr val="34495E"/>
                          </a:solidFill>
                          <a:latin typeface="Times New Roman"/>
                          <a:ea typeface="Times New Roman"/>
                          <a:cs typeface="Times New Roman"/>
                          <a:sym typeface="Times New Roman"/>
                        </a:rPr>
                        <a:t>Total Observations</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 sz="1600" b="1" dirty="0">
                          <a:solidFill>
                            <a:srgbClr val="34495E"/>
                          </a:solidFill>
                          <a:latin typeface="Times New Roman"/>
                          <a:ea typeface="Times New Roman"/>
                          <a:cs typeface="Times New Roman"/>
                          <a:sym typeface="Times New Roman"/>
                        </a:rPr>
                        <a:t>Years Covered</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Individual Contributions</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2,709,772</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xmlns="" val="10002"/>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Individuals</a:t>
                      </a:r>
                      <a:r>
                        <a:rPr lang="en-US" sz="1600" baseline="0" dirty="0" smtClean="0">
                          <a:solidFill>
                            <a:srgbClr val="34495E"/>
                          </a:solidFill>
                          <a:latin typeface="Times New Roman"/>
                          <a:ea typeface="Times New Roman"/>
                          <a:cs typeface="Times New Roman"/>
                          <a:sym typeface="Times New Roman"/>
                        </a:rPr>
                        <a:t> x Firm x Election Cycle</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396,502</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0"/>
                        </a:spcBef>
                        <a:buNone/>
                      </a:pPr>
                      <a:r>
                        <a:rPr lang="en" sz="1600" dirty="0" smtClean="0">
                          <a:solidFill>
                            <a:srgbClr val="34495E"/>
                          </a:solidFill>
                          <a:latin typeface="Times New Roman"/>
                          <a:ea typeface="Times New Roman"/>
                          <a:cs typeface="Times New Roman"/>
                          <a:sym typeface="Times New Roman"/>
                        </a:rPr>
                        <a:t>1980-2018</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54875734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Firms</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lvl="0" algn="ctr"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106</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 sz="1600" dirty="0">
                          <a:solidFill>
                            <a:srgbClr val="34495E"/>
                          </a:solidFill>
                          <a:latin typeface="Times New Roman"/>
                          <a:ea typeface="Times New Roman"/>
                          <a:cs typeface="Times New Roman"/>
                          <a:sym typeface="Times New Roman"/>
                        </a:rPr>
                        <a:t>1980-2018</a:t>
                      </a: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xmlns="" val="2353356342"/>
                  </a:ext>
                </a:extLst>
              </a:tr>
            </a:tbl>
          </a:graphicData>
        </a:graphic>
      </p:graphicFrame>
    </p:spTree>
    <p:extLst>
      <p:ext uri="{BB962C8B-B14F-4D97-AF65-F5344CB8AC3E}">
        <p14:creationId xmlns:p14="http://schemas.microsoft.com/office/powerpoint/2010/main" val="2058261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05100"/>
            <a:ext cx="8850600" cy="693300"/>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Hierarchical Clustering Algorithm Selection</a:t>
            </a:r>
            <a:br>
              <a:rPr lang="en-US" sz="2400" dirty="0" smtClean="0">
                <a:solidFill>
                  <a:srgbClr val="34495E"/>
                </a:solidFill>
                <a:sym typeface="Lustria"/>
              </a:rPr>
            </a:br>
            <a:r>
              <a:rPr lang="en-US" sz="1600" i="1" dirty="0" smtClean="0">
                <a:solidFill>
                  <a:srgbClr val="34495E"/>
                </a:solidFill>
                <a:sym typeface="Lustria"/>
              </a:rPr>
              <a:t>HCA Used To Study Organizational Emergence (</a:t>
            </a:r>
            <a:r>
              <a:rPr lang="en-US" sz="1600" i="1" dirty="0">
                <a:solidFill>
                  <a:srgbClr val="34495E"/>
                </a:solidFill>
                <a:sym typeface="Lustria"/>
              </a:rPr>
              <a:t>Powell and </a:t>
            </a:r>
            <a:r>
              <a:rPr lang="en-US" sz="1600" i="1" dirty="0" err="1">
                <a:solidFill>
                  <a:srgbClr val="34495E"/>
                </a:solidFill>
                <a:sym typeface="Lustria"/>
              </a:rPr>
              <a:t>Sandholtz</a:t>
            </a:r>
            <a:r>
              <a:rPr lang="en-US" sz="1600" i="1" dirty="0">
                <a:solidFill>
                  <a:srgbClr val="34495E"/>
                </a:solidFill>
                <a:sym typeface="Lustria"/>
              </a:rPr>
              <a:t> 2012)</a:t>
            </a:r>
            <a:endParaRPr lang="en" sz="1600" i="1" dirty="0">
              <a:solidFill>
                <a:srgbClr val="34495E"/>
              </a:solidFill>
              <a:sym typeface="Lustria"/>
            </a:endParaRPr>
          </a:p>
        </p:txBody>
      </p:sp>
      <p:graphicFrame>
        <p:nvGraphicFramePr>
          <p:cNvPr id="5" name="Shape 147"/>
          <p:cNvGraphicFramePr/>
          <p:nvPr>
            <p:extLst>
              <p:ext uri="{D42A27DB-BD31-4B8C-83A1-F6EECF244321}">
                <p14:modId xmlns:p14="http://schemas.microsoft.com/office/powerpoint/2010/main" val="1382585581"/>
              </p:ext>
            </p:extLst>
          </p:nvPr>
        </p:nvGraphicFramePr>
        <p:xfrm>
          <a:off x="201150" y="1102333"/>
          <a:ext cx="4336984" cy="3413520"/>
        </p:xfrm>
        <a:graphic>
          <a:graphicData uri="http://schemas.openxmlformats.org/drawingml/2006/table">
            <a:tbl>
              <a:tblPr>
                <a:noFill/>
              </a:tblPr>
              <a:tblGrid>
                <a:gridCol w="3098184">
                  <a:extLst>
                    <a:ext uri="{9D8B030D-6E8A-4147-A177-3AD203B41FA5}">
                      <a16:colId xmlns:a16="http://schemas.microsoft.com/office/drawing/2014/main" xmlns="" val="20000"/>
                    </a:ext>
                  </a:extLst>
                </a:gridCol>
                <a:gridCol w="1238800">
                  <a:extLst>
                    <a:ext uri="{9D8B030D-6E8A-4147-A177-3AD203B41FA5}">
                      <a16:colId xmlns:a16="http://schemas.microsoft.com/office/drawing/2014/main" xmlns="" val="20001"/>
                    </a:ext>
                  </a:extLst>
                </a:gridCol>
              </a:tblGrid>
              <a:tr h="365760">
                <a:tc gridSpan="2">
                  <a:txBody>
                    <a:bodyPr/>
                    <a:lstStyle/>
                    <a:p>
                      <a:pPr lvl="0" rtl="0">
                        <a:lnSpc>
                          <a:spcPct val="100000"/>
                        </a:lnSpc>
                        <a:spcBef>
                          <a:spcPts val="300"/>
                        </a:spcBef>
                        <a:buNone/>
                      </a:pPr>
                      <a:r>
                        <a:rPr lang="en-US" sz="1600" b="1" baseline="0" dirty="0" smtClean="0">
                          <a:solidFill>
                            <a:srgbClr val="34495E"/>
                          </a:solidFill>
                          <a:latin typeface="Times New Roman"/>
                          <a:ea typeface="Times New Roman"/>
                          <a:cs typeface="Times New Roman"/>
                          <a:sym typeface="Times New Roman"/>
                        </a:rPr>
                        <a:t>HCA Evaluation, 1980-2002</a:t>
                      </a:r>
                      <a:endParaRPr lang="en-US"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lnL w="12700" cmpd="sng">
                      <a:noFill/>
                      <a:prstDash val="solid"/>
                    </a:lnL>
                  </a:tcPr>
                </a:tc>
                <a:extLst>
                  <a:ext uri="{0D108BD9-81ED-4DB2-BD59-A6C34878D82A}">
                    <a16:rowId xmlns:a16="http://schemas.microsoft.com/office/drawing/2014/main" xmlns="" val="10000"/>
                  </a:ext>
                </a:extLst>
              </a:tr>
              <a:tr h="365760">
                <a:tc>
                  <a:txBody>
                    <a:bodyPr/>
                    <a:lstStyle/>
                    <a:p>
                      <a:pPr lvl="0" algn="l" rtl="0">
                        <a:lnSpc>
                          <a:spcPct val="100000"/>
                        </a:lnSpc>
                        <a:spcBef>
                          <a:spcPts val="300"/>
                        </a:spcBef>
                        <a:buNone/>
                      </a:pPr>
                      <a:r>
                        <a:rPr lang="en" sz="1600" b="1" dirty="0">
                          <a:solidFill>
                            <a:srgbClr val="34495E"/>
                          </a:solidFill>
                          <a:latin typeface="Times New Roman"/>
                          <a:ea typeface="Times New Roman"/>
                          <a:cs typeface="Times New Roman"/>
                          <a:sym typeface="Times New Roman"/>
                        </a:rPr>
                        <a:t> </a:t>
                      </a:r>
                      <a:r>
                        <a:rPr lang="en-US" sz="1600" b="1" dirty="0" smtClean="0">
                          <a:solidFill>
                            <a:srgbClr val="34495E"/>
                          </a:solidFill>
                          <a:latin typeface="Times New Roman"/>
                          <a:ea typeface="Times New Roman"/>
                          <a:cs typeface="Times New Roman"/>
                          <a:sym typeface="Times New Roman"/>
                        </a:rPr>
                        <a:t>Model</a:t>
                      </a:r>
                      <a:r>
                        <a:rPr lang="en-US" sz="1600" b="1" baseline="0" dirty="0" smtClean="0">
                          <a:solidFill>
                            <a:srgbClr val="34495E"/>
                          </a:solidFill>
                          <a:latin typeface="Times New Roman"/>
                          <a:ea typeface="Times New Roman"/>
                          <a:cs typeface="Times New Roman"/>
                          <a:sym typeface="Times New Roman"/>
                        </a:rPr>
                        <a:t>, Method</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US" sz="1600" b="1" dirty="0" smtClean="0">
                          <a:solidFill>
                            <a:srgbClr val="34495E"/>
                          </a:solidFill>
                          <a:latin typeface="Times New Roman"/>
                          <a:ea typeface="Times New Roman"/>
                          <a:cs typeface="Times New Roman"/>
                          <a:sym typeface="Times New Roman"/>
                        </a:rPr>
                        <a:t>Coefficient</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DIANNA</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r>
                        <a:rPr lang="en-US" dirty="0" smtClean="0"/>
                        <a:t>0.65</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xmlns="" val="10002"/>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 UNGMA</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dirty="0" smtClean="0"/>
                        <a:t>0.53</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xmlns="" val="10003"/>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 WPGMA</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r>
                        <a:rPr lang="en-US" dirty="0" smtClean="0"/>
                        <a:t>0.57</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extLst>
                  <a:ext uri="{0D108BD9-81ED-4DB2-BD59-A6C34878D82A}">
                    <a16:rowId xmlns:a16="http://schemas.microsoft.com/office/drawing/2014/main" xmlns="" val="4229592295"/>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 Single Linkage</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dirty="0" smtClean="0"/>
                        <a:t>0.49</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xmlns="" val="4751829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a:t>
                      </a:r>
                      <a:r>
                        <a:rPr lang="en-US" sz="1600" baseline="0" dirty="0" smtClean="0">
                          <a:solidFill>
                            <a:srgbClr val="34495E"/>
                          </a:solidFill>
                          <a:latin typeface="Times New Roman"/>
                          <a:ea typeface="Times New Roman"/>
                          <a:cs typeface="Times New Roman"/>
                          <a:sym typeface="Times New Roman"/>
                        </a:rPr>
                        <a:t> </a:t>
                      </a:r>
                      <a:r>
                        <a:rPr lang="en-US" sz="1600" dirty="0" smtClean="0">
                          <a:solidFill>
                            <a:srgbClr val="34495E"/>
                          </a:solidFill>
                          <a:latin typeface="Times New Roman"/>
                          <a:ea typeface="Times New Roman"/>
                          <a:cs typeface="Times New Roman"/>
                          <a:sym typeface="Times New Roman"/>
                        </a:rPr>
                        <a:t>Complete</a:t>
                      </a:r>
                      <a:r>
                        <a:rPr lang="en-US" sz="1600" baseline="0" dirty="0" smtClean="0">
                          <a:solidFill>
                            <a:srgbClr val="34495E"/>
                          </a:solidFill>
                          <a:latin typeface="Times New Roman"/>
                          <a:ea typeface="Times New Roman"/>
                          <a:cs typeface="Times New Roman"/>
                          <a:sym typeface="Times New Roman"/>
                        </a:rPr>
                        <a:t> Linkage</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rgbClr val="000090"/>
                      </a:solid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r>
                        <a:rPr lang="en-US" dirty="0" smtClean="0"/>
                        <a:t>0.67</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rgbClr val="000090"/>
                      </a:solidFill>
                      <a:prstDash val="solid"/>
                      <a:round/>
                      <a:headEnd type="none" w="med" len="med"/>
                      <a:tailEnd type="none" w="med" len="med"/>
                    </a:lnB>
                    <a:lnTlToBr w="12700" cmpd="sng">
                      <a:noFill/>
                      <a:prstDash val="solid"/>
                    </a:lnTlToBr>
                    <a:lnBlToTr w="12700" cmpd="sng">
                      <a:noFill/>
                      <a:prstDash val="solid"/>
                    </a:lnBlToTr>
                    <a:solidFill>
                      <a:srgbClr val="C6D9F1"/>
                    </a:solidFill>
                  </a:tcPr>
                </a:tc>
                <a:extLst>
                  <a:ext uri="{0D108BD9-81ED-4DB2-BD59-A6C34878D82A}">
                    <a16:rowId xmlns:a16="http://schemas.microsoft.com/office/drawing/2014/main" xmlns="" val="254875734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 Ward’s Method</a:t>
                      </a:r>
                      <a:endParaRPr lang="en" sz="1600" dirty="0">
                        <a:solidFill>
                          <a:srgbClr val="34495E"/>
                        </a:solidFill>
                        <a:latin typeface="Times New Roman"/>
                        <a:ea typeface="Times New Roman"/>
                        <a:cs typeface="Times New Roman"/>
                        <a:sym typeface="Times New Roman"/>
                      </a:endParaRPr>
                    </a:p>
                  </a:txBody>
                  <a:tcPr marL="68575" marR="68575" marT="91425" marB="91425">
                    <a:lnL w="38100" cap="flat" cmpd="sng" algn="ctr">
                      <a:solidFill>
                        <a:srgbClr val="000090"/>
                      </a:solid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rgbClr val="000090"/>
                      </a:solidFill>
                      <a:prstDash val="solid"/>
                      <a:round/>
                      <a:headEnd type="none" w="med" len="med"/>
                      <a:tailEnd type="none" w="med" len="med"/>
                    </a:lnT>
                    <a:lnB w="38100" cap="flat" cmpd="sng" algn="ctr">
                      <a:solidFill>
                        <a:srgbClr val="00009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dirty="0" smtClean="0"/>
                        <a:t>0.84</a:t>
                      </a:r>
                      <a:endParaRPr lang="en-US" dirty="0"/>
                    </a:p>
                  </a:txBody>
                  <a:tcPr marL="68575" marR="68575" marT="91425" marB="91425">
                    <a:lnL w="12700" cap="flat" cmpd="sng" algn="ctr">
                      <a:noFill/>
                      <a:prstDash val="solid"/>
                      <a:round/>
                      <a:headEnd type="none" w="med" len="med"/>
                      <a:tailEnd type="none" w="med" len="med"/>
                    </a:lnL>
                    <a:lnR w="38100" cap="flat" cmpd="sng" algn="ctr">
                      <a:solidFill>
                        <a:srgbClr val="000090"/>
                      </a:solidFill>
                      <a:prstDash val="solid"/>
                      <a:round/>
                      <a:headEnd type="none" w="med" len="med"/>
                      <a:tailEnd type="none" w="med" len="med"/>
                    </a:lnR>
                    <a:lnT w="38100" cap="flat" cmpd="sng" algn="ctr">
                      <a:solidFill>
                        <a:srgbClr val="000090"/>
                      </a:solidFill>
                      <a:prstDash val="solid"/>
                      <a:round/>
                      <a:headEnd type="none" w="med" len="med"/>
                      <a:tailEnd type="none" w="med" len="med"/>
                    </a:lnT>
                    <a:lnB w="38100" cap="flat" cmpd="sng" algn="ctr">
                      <a:solidFill>
                        <a:srgbClr val="000090"/>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graphicFrame>
        <p:nvGraphicFramePr>
          <p:cNvPr id="9" name="Shape 147"/>
          <p:cNvGraphicFramePr/>
          <p:nvPr>
            <p:extLst>
              <p:ext uri="{D42A27DB-BD31-4B8C-83A1-F6EECF244321}">
                <p14:modId xmlns:p14="http://schemas.microsoft.com/office/powerpoint/2010/main" val="879528663"/>
              </p:ext>
            </p:extLst>
          </p:nvPr>
        </p:nvGraphicFramePr>
        <p:xfrm>
          <a:off x="4714766" y="1067633"/>
          <a:ext cx="4336984" cy="3413520"/>
        </p:xfrm>
        <a:graphic>
          <a:graphicData uri="http://schemas.openxmlformats.org/drawingml/2006/table">
            <a:tbl>
              <a:tblPr>
                <a:noFill/>
              </a:tblPr>
              <a:tblGrid>
                <a:gridCol w="3098184">
                  <a:extLst>
                    <a:ext uri="{9D8B030D-6E8A-4147-A177-3AD203B41FA5}">
                      <a16:colId xmlns:a16="http://schemas.microsoft.com/office/drawing/2014/main" xmlns="" val="20000"/>
                    </a:ext>
                  </a:extLst>
                </a:gridCol>
                <a:gridCol w="1238800">
                  <a:extLst>
                    <a:ext uri="{9D8B030D-6E8A-4147-A177-3AD203B41FA5}">
                      <a16:colId xmlns:a16="http://schemas.microsoft.com/office/drawing/2014/main" xmlns="" val="20001"/>
                    </a:ext>
                  </a:extLst>
                </a:gridCol>
              </a:tblGrid>
              <a:tr h="365760">
                <a:tc gridSpan="2">
                  <a:txBody>
                    <a:bodyPr/>
                    <a:lstStyle/>
                    <a:p>
                      <a:pPr lvl="0" rtl="0">
                        <a:lnSpc>
                          <a:spcPct val="100000"/>
                        </a:lnSpc>
                        <a:spcBef>
                          <a:spcPts val="300"/>
                        </a:spcBef>
                        <a:buNone/>
                      </a:pPr>
                      <a:r>
                        <a:rPr lang="en-US" sz="1600" b="1" baseline="0" dirty="0" smtClean="0">
                          <a:solidFill>
                            <a:srgbClr val="34495E"/>
                          </a:solidFill>
                          <a:latin typeface="Times New Roman"/>
                          <a:ea typeface="Times New Roman"/>
                          <a:cs typeface="Times New Roman"/>
                          <a:sym typeface="Times New Roman"/>
                        </a:rPr>
                        <a:t>HCA Evaluation, 2004-2018</a:t>
                      </a:r>
                      <a:endParaRPr lang="en-US"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rgbClr r="0" g="0" b="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lnL w="12700" cmpd="sng">
                      <a:noFill/>
                      <a:prstDash val="solid"/>
                    </a:lnL>
                  </a:tcPr>
                </a:tc>
                <a:extLst>
                  <a:ext uri="{0D108BD9-81ED-4DB2-BD59-A6C34878D82A}">
                    <a16:rowId xmlns:a16="http://schemas.microsoft.com/office/drawing/2014/main" xmlns="" val="10000"/>
                  </a:ext>
                </a:extLst>
              </a:tr>
              <a:tr h="365760">
                <a:tc>
                  <a:txBody>
                    <a:bodyPr/>
                    <a:lstStyle/>
                    <a:p>
                      <a:pPr lvl="0" algn="l" rtl="0">
                        <a:lnSpc>
                          <a:spcPct val="100000"/>
                        </a:lnSpc>
                        <a:spcBef>
                          <a:spcPts val="300"/>
                        </a:spcBef>
                        <a:buNone/>
                      </a:pPr>
                      <a:r>
                        <a:rPr lang="en" sz="1600" b="1" dirty="0">
                          <a:solidFill>
                            <a:srgbClr val="34495E"/>
                          </a:solidFill>
                          <a:latin typeface="Times New Roman"/>
                          <a:ea typeface="Times New Roman"/>
                          <a:cs typeface="Times New Roman"/>
                          <a:sym typeface="Times New Roman"/>
                        </a:rPr>
                        <a:t> </a:t>
                      </a:r>
                      <a:r>
                        <a:rPr lang="en-US" sz="1600" b="1" dirty="0" smtClean="0">
                          <a:solidFill>
                            <a:srgbClr val="34495E"/>
                          </a:solidFill>
                          <a:latin typeface="Times New Roman"/>
                          <a:ea typeface="Times New Roman"/>
                          <a:cs typeface="Times New Roman"/>
                          <a:sym typeface="Times New Roman"/>
                        </a:rPr>
                        <a:t>Model</a:t>
                      </a:r>
                      <a:r>
                        <a:rPr lang="en-US" sz="1600" b="1" baseline="0" dirty="0" smtClean="0">
                          <a:solidFill>
                            <a:srgbClr val="34495E"/>
                          </a:solidFill>
                          <a:latin typeface="Times New Roman"/>
                          <a:ea typeface="Times New Roman"/>
                          <a:cs typeface="Times New Roman"/>
                          <a:sym typeface="Times New Roman"/>
                        </a:rPr>
                        <a:t>, Method</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lvl="0" algn="ctr" rtl="0">
                        <a:lnSpc>
                          <a:spcPct val="100000"/>
                        </a:lnSpc>
                        <a:spcBef>
                          <a:spcPts val="300"/>
                        </a:spcBef>
                        <a:buNone/>
                      </a:pPr>
                      <a:r>
                        <a:rPr lang="en-US" sz="1600" b="1" dirty="0" smtClean="0">
                          <a:solidFill>
                            <a:srgbClr val="34495E"/>
                          </a:solidFill>
                          <a:latin typeface="Times New Roman"/>
                          <a:ea typeface="Times New Roman"/>
                          <a:cs typeface="Times New Roman"/>
                          <a:sym typeface="Times New Roman"/>
                        </a:rPr>
                        <a:t>Coefficient</a:t>
                      </a:r>
                      <a:endParaRPr lang="en"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DIANNA</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r>
                        <a:rPr lang="en-US" dirty="0" smtClean="0"/>
                        <a:t>0.67</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extLst>
                  <a:ext uri="{0D108BD9-81ED-4DB2-BD59-A6C34878D82A}">
                    <a16:rowId xmlns:a16="http://schemas.microsoft.com/office/drawing/2014/main" xmlns="" val="10002"/>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 UNGMA</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0.49</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3"/>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 WPGMA</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r>
                        <a:rPr lang="en-US" dirty="0" smtClean="0"/>
                        <a:t>0.54</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extLst>
                  <a:ext uri="{0D108BD9-81ED-4DB2-BD59-A6C34878D82A}">
                    <a16:rowId xmlns:a16="http://schemas.microsoft.com/office/drawing/2014/main" xmlns="" val="4229592295"/>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 Single Linkage</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0.45</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4751829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a:t>
                      </a:r>
                      <a:r>
                        <a:rPr lang="en-US" sz="1600" baseline="0" dirty="0" smtClean="0">
                          <a:solidFill>
                            <a:srgbClr val="34495E"/>
                          </a:solidFill>
                          <a:latin typeface="Times New Roman"/>
                          <a:ea typeface="Times New Roman"/>
                          <a:cs typeface="Times New Roman"/>
                          <a:sym typeface="Times New Roman"/>
                        </a:rPr>
                        <a:t> </a:t>
                      </a:r>
                      <a:r>
                        <a:rPr lang="en-US" sz="1600" dirty="0" smtClean="0">
                          <a:solidFill>
                            <a:srgbClr val="34495E"/>
                          </a:solidFill>
                          <a:latin typeface="Times New Roman"/>
                          <a:ea typeface="Times New Roman"/>
                          <a:cs typeface="Times New Roman"/>
                          <a:sym typeface="Times New Roman"/>
                        </a:rPr>
                        <a:t>Complete</a:t>
                      </a:r>
                      <a:r>
                        <a:rPr lang="en-US" sz="1600" baseline="0" dirty="0" smtClean="0">
                          <a:solidFill>
                            <a:srgbClr val="34495E"/>
                          </a:solidFill>
                          <a:latin typeface="Times New Roman"/>
                          <a:ea typeface="Times New Roman"/>
                          <a:cs typeface="Times New Roman"/>
                          <a:sym typeface="Times New Roman"/>
                        </a:rPr>
                        <a:t> Linkage</a:t>
                      </a:r>
                      <a:endParaRPr lang="en" sz="1600"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rgbClr val="000090"/>
                      </a:solid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r>
                        <a:rPr lang="en-US" dirty="0" smtClean="0"/>
                        <a:t>0.70</a:t>
                      </a:r>
                      <a:endParaRPr lang="en-US" dirty="0"/>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rgbClr val="000090"/>
                      </a:solidFill>
                      <a:prstDash val="solid"/>
                      <a:round/>
                      <a:headEnd type="none" w="med" len="med"/>
                      <a:tailEnd type="none" w="med" len="med"/>
                    </a:lnB>
                    <a:lnTlToBr w="12700" cmpd="sng">
                      <a:noFill/>
                      <a:prstDash val="solid"/>
                    </a:lnTlToBr>
                    <a:lnBlToTr w="12700" cmpd="sng">
                      <a:noFill/>
                      <a:prstDash val="solid"/>
                    </a:lnBlToTr>
                    <a:solidFill>
                      <a:srgbClr val="C6D9F1"/>
                    </a:solidFill>
                  </a:tcPr>
                </a:tc>
                <a:extLst>
                  <a:ext uri="{0D108BD9-81ED-4DB2-BD59-A6C34878D82A}">
                    <a16:rowId xmlns:a16="http://schemas.microsoft.com/office/drawing/2014/main" xmlns="" val="2548757341"/>
                  </a:ext>
                </a:extLst>
              </a:tr>
              <a:tr h="365760">
                <a:tc>
                  <a:txBody>
                    <a:bodyPr/>
                    <a:lstStyle/>
                    <a:p>
                      <a:pPr lvl="0" algn="l" rtl="0">
                        <a:lnSpc>
                          <a:spcPct val="100000"/>
                        </a:lnSpc>
                        <a:spcBef>
                          <a:spcPts val="0"/>
                        </a:spcBef>
                        <a:buNone/>
                      </a:pPr>
                      <a:r>
                        <a:rPr lang="en-US" sz="1600" dirty="0" smtClean="0">
                          <a:solidFill>
                            <a:srgbClr val="34495E"/>
                          </a:solidFill>
                          <a:latin typeface="Times New Roman"/>
                          <a:ea typeface="Times New Roman"/>
                          <a:cs typeface="Times New Roman"/>
                          <a:sym typeface="Times New Roman"/>
                        </a:rPr>
                        <a:t>AGNES, Ward’s Method</a:t>
                      </a:r>
                      <a:endParaRPr lang="en" sz="1600" dirty="0">
                        <a:solidFill>
                          <a:srgbClr val="34495E"/>
                        </a:solidFill>
                        <a:latin typeface="Times New Roman"/>
                        <a:ea typeface="Times New Roman"/>
                        <a:cs typeface="Times New Roman"/>
                        <a:sym typeface="Times New Roman"/>
                      </a:endParaRPr>
                    </a:p>
                  </a:txBody>
                  <a:tcPr marL="68575" marR="68575" marT="91425" marB="91425">
                    <a:lnL w="38100" cap="flat" cmpd="sng" algn="ctr">
                      <a:solidFill>
                        <a:srgbClr val="000090"/>
                      </a:solid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rgbClr val="000090"/>
                      </a:solidFill>
                      <a:prstDash val="solid"/>
                      <a:round/>
                      <a:headEnd type="none" w="med" len="med"/>
                      <a:tailEnd type="none" w="med" len="med"/>
                    </a:lnT>
                    <a:lnB w="38100" cap="flat" cmpd="sng" algn="ctr">
                      <a:solidFill>
                        <a:srgbClr val="000090"/>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smtClean="0"/>
                        <a:t>0.88</a:t>
                      </a:r>
                      <a:endParaRPr lang="en-US" dirty="0"/>
                    </a:p>
                  </a:txBody>
                  <a:tcPr marL="68575" marR="68575" marT="91425" marB="91425">
                    <a:lnL w="12700" cap="flat" cmpd="sng" algn="ctr">
                      <a:noFill/>
                      <a:prstDash val="solid"/>
                      <a:round/>
                      <a:headEnd type="none" w="med" len="med"/>
                      <a:tailEnd type="none" w="med" len="med"/>
                    </a:lnL>
                    <a:lnR w="38100" cap="flat" cmpd="sng" algn="ctr">
                      <a:solidFill>
                        <a:srgbClr val="000090"/>
                      </a:solidFill>
                      <a:prstDash val="solid"/>
                      <a:round/>
                      <a:headEnd type="none" w="med" len="med"/>
                      <a:tailEnd type="none" w="med" len="med"/>
                    </a:lnR>
                    <a:lnT w="38100" cap="flat" cmpd="sng" algn="ctr">
                      <a:solidFill>
                        <a:srgbClr val="000090"/>
                      </a:solidFill>
                      <a:prstDash val="solid"/>
                      <a:round/>
                      <a:headEnd type="none" w="med" len="med"/>
                      <a:tailEnd type="none" w="med" len="med"/>
                    </a:lnT>
                    <a:lnB w="38100" cap="flat" cmpd="sng" algn="ctr">
                      <a:solidFill>
                        <a:srgbClr val="000090"/>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108479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84666"/>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Partisan Polarization (Using Variance)</a:t>
            </a:r>
            <a:br>
              <a:rPr lang="en-US" sz="2400" dirty="0" smtClean="0">
                <a:solidFill>
                  <a:srgbClr val="34495E"/>
                </a:solidFill>
                <a:sym typeface="Lustria"/>
              </a:rPr>
            </a:br>
            <a:r>
              <a:rPr lang="en-US" sz="2400" dirty="0" smtClean="0">
                <a:solidFill>
                  <a:srgbClr val="34495E"/>
                </a:solidFill>
                <a:sym typeface="Lustria"/>
              </a:rPr>
              <a:t> in Fortune 100 Firms, 1980-2018</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270600" y="1151465"/>
            <a:ext cx="4343400" cy="3657600"/>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6" name="Picture 5"/>
          <p:cNvPicPr>
            <a:picLocks/>
          </p:cNvPicPr>
          <p:nvPr/>
        </p:nvPicPr>
        <p:blipFill>
          <a:blip r:embed="rId4">
            <a:extLst>
              <a:ext uri="{28A0092B-C50C-407E-A947-70E740481C1C}">
                <a14:useLocalDpi xmlns:a14="http://schemas.microsoft.com/office/drawing/2010/main" val="0"/>
              </a:ext>
            </a:extLst>
          </a:blip>
          <a:stretch>
            <a:fillRect/>
          </a:stretch>
        </p:blipFill>
        <p:spPr>
          <a:xfrm>
            <a:off x="4614000" y="1151466"/>
            <a:ext cx="4343400" cy="3657600"/>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93"/>
          <p:cNvSpPr txBox="1">
            <a:spLocks/>
          </p:cNvSpPr>
          <p:nvPr/>
        </p:nvSpPr>
        <p:spPr>
          <a:xfrm>
            <a:off x="431800" y="728131"/>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(Party ID) </a:t>
            </a:r>
            <a:endParaRPr lang="en" sz="1600" dirty="0">
              <a:solidFill>
                <a:srgbClr val="34495E"/>
              </a:solidFill>
              <a:sym typeface="Lustria"/>
            </a:endParaRPr>
          </a:p>
        </p:txBody>
      </p:sp>
      <p:sp>
        <p:nvSpPr>
          <p:cNvPr id="10" name="Shape 193"/>
          <p:cNvSpPr txBox="1">
            <a:spLocks/>
          </p:cNvSpPr>
          <p:nvPr/>
        </p:nvSpPr>
        <p:spPr>
          <a:xfrm>
            <a:off x="4766400" y="728132"/>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Partisan Polarization (Partisan Score) </a:t>
            </a:r>
            <a:endParaRPr lang="en" sz="1600" dirty="0">
              <a:solidFill>
                <a:srgbClr val="34495E"/>
              </a:solidFill>
              <a:sym typeface="Lustria"/>
            </a:endParaRPr>
          </a:p>
        </p:txBody>
      </p:sp>
    </p:spTree>
    <p:extLst>
      <p:ext uri="{BB962C8B-B14F-4D97-AF65-F5344CB8AC3E}">
        <p14:creationId xmlns:p14="http://schemas.microsoft.com/office/powerpoint/2010/main" val="2286426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116483" y="943430"/>
            <a:ext cx="8850600" cy="2494037"/>
          </a:xfrm>
          <a:prstGeom prst="rect">
            <a:avLst/>
          </a:prstGeom>
          <a:noFill/>
          <a:ln>
            <a:noFill/>
          </a:ln>
        </p:spPr>
        <p:txBody>
          <a:bodyPr lIns="91415" tIns="91415" rIns="91415" bIns="91415" anchor="b" anchorCtr="0">
            <a:noAutofit/>
          </a:bodyPr>
          <a:lstStyle/>
          <a:p>
            <a:pPr>
              <a:buSzPct val="25000"/>
            </a:pPr>
            <a:r>
              <a:rPr lang="en-US" sz="6000" dirty="0" smtClean="0">
                <a:solidFill>
                  <a:srgbClr val="34495E"/>
                </a:solidFill>
                <a:sym typeface="Lustria"/>
              </a:rPr>
              <a:t>Explaining the Rise in Partisan Polarization</a:t>
            </a:r>
            <a:endParaRPr lang="en" sz="6000" dirty="0">
              <a:solidFill>
                <a:srgbClr val="34495E"/>
              </a:solidFill>
              <a:sym typeface="Lustria"/>
            </a:endParaRPr>
          </a:p>
        </p:txBody>
      </p:sp>
    </p:spTree>
    <p:extLst>
      <p:ext uri="{BB962C8B-B14F-4D97-AF65-F5344CB8AC3E}">
        <p14:creationId xmlns:p14="http://schemas.microsoft.com/office/powerpoint/2010/main" val="944277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0" y="1"/>
            <a:ext cx="91440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Activation of Partisanship Starting 2014-2016?</a:t>
            </a:r>
            <a:endParaRPr lang="en" sz="2400" dirty="0">
              <a:solidFill>
                <a:srgbClr val="34495E"/>
              </a:solidFill>
              <a:sym typeface="Lustria"/>
            </a:endParaRPr>
          </a:p>
        </p:txBody>
      </p:sp>
      <p:pic>
        <p:nvPicPr>
          <p:cNvPr id="6" name="Picture 5"/>
          <p:cNvPicPr>
            <a:picLocks/>
          </p:cNvPicPr>
          <p:nvPr/>
        </p:nvPicPr>
        <p:blipFill>
          <a:blip r:embed="rId3">
            <a:extLst>
              <a:ext uri="{28A0092B-C50C-407E-A947-70E740481C1C}">
                <a14:useLocalDpi xmlns:a14="http://schemas.microsoft.com/office/drawing/2010/main" val="0"/>
              </a:ext>
            </a:extLst>
          </a:blip>
          <a:stretch>
            <a:fillRect/>
          </a:stretch>
        </p:blipFill>
        <p:spPr>
          <a:xfrm>
            <a:off x="219798" y="1452908"/>
            <a:ext cx="4343400"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93"/>
          <p:cNvSpPr txBox="1">
            <a:spLocks/>
          </p:cNvSpPr>
          <p:nvPr/>
        </p:nvSpPr>
        <p:spPr>
          <a:xfrm>
            <a:off x="431800" y="728131"/>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Republican Polarization (Partisan Score) </a:t>
            </a:r>
            <a:endParaRPr lang="en" sz="1600" dirty="0">
              <a:solidFill>
                <a:srgbClr val="34495E"/>
              </a:solidFill>
              <a:sym typeface="Lustria"/>
            </a:endParaRPr>
          </a:p>
        </p:txBody>
      </p:sp>
      <p:sp>
        <p:nvSpPr>
          <p:cNvPr id="10" name="Shape 193"/>
          <p:cNvSpPr txBox="1">
            <a:spLocks/>
          </p:cNvSpPr>
          <p:nvPr/>
        </p:nvSpPr>
        <p:spPr>
          <a:xfrm>
            <a:off x="4766400" y="728132"/>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Democrat Polarization (Partisan Score) </a:t>
            </a:r>
            <a:endParaRPr lang="en" sz="1600" dirty="0">
              <a:solidFill>
                <a:srgbClr val="34495E"/>
              </a:solidFill>
              <a:sym typeface="Lustria"/>
            </a:endParaRPr>
          </a:p>
        </p:txBody>
      </p:sp>
      <p:pic>
        <p:nvPicPr>
          <p:cNvPr id="8" name="Picture 7"/>
          <p:cNvPicPr>
            <a:picLocks/>
          </p:cNvPicPr>
          <p:nvPr/>
        </p:nvPicPr>
        <p:blipFill>
          <a:blip r:embed="rId4">
            <a:extLst>
              <a:ext uri="{28A0092B-C50C-407E-A947-70E740481C1C}">
                <a14:useLocalDpi xmlns:a14="http://schemas.microsoft.com/office/drawing/2010/main" val="0"/>
              </a:ext>
            </a:extLst>
          </a:blip>
          <a:stretch>
            <a:fillRect/>
          </a:stretch>
        </p:blipFill>
        <p:spPr>
          <a:xfrm>
            <a:off x="4554400"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9" name="Picture 8"/>
          <p:cNvPicPr>
            <a:picLocks/>
          </p:cNvPicPr>
          <p:nvPr/>
        </p:nvPicPr>
        <p:blipFill>
          <a:blip r:embed="rId4">
            <a:extLst>
              <a:ext uri="{28A0092B-C50C-407E-A947-70E740481C1C}">
                <a14:useLocalDpi xmlns:a14="http://schemas.microsoft.com/office/drawing/2010/main" val="0"/>
              </a:ext>
            </a:extLst>
          </a:blip>
          <a:stretch>
            <a:fillRect/>
          </a:stretch>
        </p:blipFill>
        <p:spPr>
          <a:xfrm>
            <a:off x="4614001"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765523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0" y="1"/>
            <a:ext cx="91440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Activation of Partisanship Starting 2014-2016?</a:t>
            </a:r>
            <a:endParaRPr lang="en" sz="2400" dirty="0">
              <a:solidFill>
                <a:srgbClr val="34495E"/>
              </a:solidFill>
              <a:sym typeface="Lustria"/>
            </a:endParaRPr>
          </a:p>
        </p:txBody>
      </p:sp>
      <p:pic>
        <p:nvPicPr>
          <p:cNvPr id="6" name="Picture 5"/>
          <p:cNvPicPr>
            <a:picLocks/>
          </p:cNvPicPr>
          <p:nvPr/>
        </p:nvPicPr>
        <p:blipFill>
          <a:blip r:embed="rId3">
            <a:extLst>
              <a:ext uri="{28A0092B-C50C-407E-A947-70E740481C1C}">
                <a14:useLocalDpi xmlns:a14="http://schemas.microsoft.com/office/drawing/2010/main" val="0"/>
              </a:ext>
            </a:extLst>
          </a:blip>
          <a:stretch>
            <a:fillRect/>
          </a:stretch>
        </p:blipFill>
        <p:spPr>
          <a:xfrm>
            <a:off x="219799"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
        <p:nvSpPr>
          <p:cNvPr id="7" name="Shape 193"/>
          <p:cNvSpPr txBox="1">
            <a:spLocks/>
          </p:cNvSpPr>
          <p:nvPr/>
        </p:nvSpPr>
        <p:spPr>
          <a:xfrm>
            <a:off x="431800" y="728131"/>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Average Individuals Per Firm</a:t>
            </a:r>
            <a:endParaRPr lang="en" sz="1600" dirty="0">
              <a:solidFill>
                <a:srgbClr val="34495E"/>
              </a:solidFill>
              <a:sym typeface="Lustria"/>
            </a:endParaRPr>
          </a:p>
        </p:txBody>
      </p:sp>
      <p:sp>
        <p:nvSpPr>
          <p:cNvPr id="10" name="Shape 193"/>
          <p:cNvSpPr txBox="1">
            <a:spLocks/>
          </p:cNvSpPr>
          <p:nvPr/>
        </p:nvSpPr>
        <p:spPr>
          <a:xfrm>
            <a:off x="4766400" y="728132"/>
            <a:ext cx="4046733" cy="423334"/>
          </a:xfrm>
          <a:prstGeom prst="rect">
            <a:avLst/>
          </a:prstGeom>
          <a:noFill/>
          <a:ln>
            <a:noFill/>
          </a:ln>
        </p:spPr>
        <p:txBody>
          <a:bodyPr lIns="91415" tIns="91415" rIns="91415" bIns="91415"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lt1"/>
              </a:buClr>
              <a:buFont typeface="Lustria"/>
              <a:buNone/>
              <a:defRPr sz="1400" b="0" i="0" u="none" strike="noStrike" cap="none">
                <a:solidFill>
                  <a:srgbClr val="000000"/>
                </a:solidFill>
                <a:latin typeface="Palatino Linotype"/>
                <a:ea typeface="Palatino Linotype"/>
                <a:cs typeface="Palatino Linotype"/>
                <a:sym typeface="Arial"/>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pPr>
              <a:buSzPct val="25000"/>
            </a:pPr>
            <a:r>
              <a:rPr lang="en-US" sz="1600" dirty="0" smtClean="0">
                <a:solidFill>
                  <a:srgbClr val="34495E"/>
                </a:solidFill>
                <a:sym typeface="Lustria"/>
              </a:rPr>
              <a:t>Total Individual Contributors</a:t>
            </a:r>
            <a:endParaRPr lang="en" sz="1600" dirty="0">
              <a:solidFill>
                <a:srgbClr val="34495E"/>
              </a:solidFill>
              <a:sym typeface="Lustria"/>
            </a:endParaRPr>
          </a:p>
        </p:txBody>
      </p:sp>
      <p:pic>
        <p:nvPicPr>
          <p:cNvPr id="8" name="Picture 7"/>
          <p:cNvPicPr>
            <a:picLocks/>
          </p:cNvPicPr>
          <p:nvPr/>
        </p:nvPicPr>
        <p:blipFill>
          <a:blip r:embed="rId4">
            <a:extLst>
              <a:ext uri="{28A0092B-C50C-407E-A947-70E740481C1C}">
                <a14:useLocalDpi xmlns:a14="http://schemas.microsoft.com/office/drawing/2010/main" val="0"/>
              </a:ext>
            </a:extLst>
          </a:blip>
          <a:stretch>
            <a:fillRect/>
          </a:stretch>
        </p:blipFill>
        <p:spPr>
          <a:xfrm>
            <a:off x="4554400" y="1452908"/>
            <a:ext cx="4343398" cy="3054716"/>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9" name="Picture 8"/>
          <p:cNvPicPr>
            <a:picLocks/>
          </p:cNvPicPr>
          <p:nvPr/>
        </p:nvPicPr>
        <p:blipFill>
          <a:blip r:embed="rId5">
            <a:extLst>
              <a:ext uri="{28A0092B-C50C-407E-A947-70E740481C1C}">
                <a14:useLocalDpi xmlns:a14="http://schemas.microsoft.com/office/drawing/2010/main" val="0"/>
              </a:ext>
            </a:extLst>
          </a:blip>
          <a:stretch>
            <a:fillRect/>
          </a:stretch>
        </p:blipFill>
        <p:spPr>
          <a:xfrm>
            <a:off x="4614001" y="1452908"/>
            <a:ext cx="4343398" cy="305471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1526620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xfrm>
            <a:off x="201150" y="105100"/>
            <a:ext cx="8850600" cy="693300"/>
          </a:xfrm>
          <a:prstGeom prst="rect">
            <a:avLst/>
          </a:prstGeom>
          <a:noFill/>
          <a:ln>
            <a:noFill/>
          </a:ln>
        </p:spPr>
        <p:txBody>
          <a:bodyPr lIns="91415" tIns="91415" rIns="91415" bIns="91415" anchor="b" anchorCtr="0">
            <a:noAutofit/>
          </a:bodyPr>
          <a:lstStyle/>
          <a:p>
            <a:pPr>
              <a:buSzPct val="25000"/>
            </a:pPr>
            <a:r>
              <a:rPr lang="en-US" sz="3600" dirty="0" smtClean="0">
                <a:solidFill>
                  <a:srgbClr val="34495E"/>
                </a:solidFill>
                <a:sym typeface="Lustria"/>
              </a:rPr>
              <a:t>Dynamic Time Warping Model 1 Features</a:t>
            </a:r>
            <a:endParaRPr lang="en" sz="2400" i="1" dirty="0">
              <a:solidFill>
                <a:srgbClr val="34495E"/>
              </a:solidFill>
              <a:sym typeface="Lustria"/>
            </a:endParaRPr>
          </a:p>
        </p:txBody>
      </p:sp>
      <p:graphicFrame>
        <p:nvGraphicFramePr>
          <p:cNvPr id="5" name="Shape 147"/>
          <p:cNvGraphicFramePr/>
          <p:nvPr>
            <p:extLst>
              <p:ext uri="{D42A27DB-BD31-4B8C-83A1-F6EECF244321}">
                <p14:modId xmlns:p14="http://schemas.microsoft.com/office/powerpoint/2010/main" val="2503313982"/>
              </p:ext>
            </p:extLst>
          </p:nvPr>
        </p:nvGraphicFramePr>
        <p:xfrm>
          <a:off x="201150" y="877716"/>
          <a:ext cx="8761422" cy="3030190"/>
        </p:xfrm>
        <a:graphic>
          <a:graphicData uri="http://schemas.openxmlformats.org/drawingml/2006/table">
            <a:tbl>
              <a:tblPr>
                <a:noFill/>
              </a:tblPr>
              <a:tblGrid>
                <a:gridCol w="2920474"/>
                <a:gridCol w="3300947"/>
                <a:gridCol w="2540001"/>
              </a:tblGrid>
              <a:tr h="365760">
                <a:tc gridSpan="3">
                  <a:txBody>
                    <a:bodyPr/>
                    <a:lstStyle/>
                    <a:p>
                      <a:pPr lvl="0" algn="ctr" rtl="0">
                        <a:lnSpc>
                          <a:spcPct val="100000"/>
                        </a:lnSpc>
                        <a:spcBef>
                          <a:spcPts val="300"/>
                        </a:spcBef>
                        <a:buNone/>
                      </a:pPr>
                      <a:r>
                        <a:rPr lang="en-US" sz="1800" b="1" i="0" u="sng" strike="noStrike" cap="none" dirty="0" smtClean="0">
                          <a:solidFill>
                            <a:srgbClr val="34495E"/>
                          </a:solidFill>
                          <a:latin typeface="CMU Serif Roman"/>
                          <a:ea typeface="Times New Roman"/>
                          <a:cs typeface="CMU Serif Roman"/>
                          <a:sym typeface="Times New Roman"/>
                        </a:rPr>
                        <a:t>Model</a:t>
                      </a:r>
                      <a:r>
                        <a:rPr lang="en-US" sz="1800" b="1" i="0" u="sng" dirty="0" smtClean="0">
                          <a:solidFill>
                            <a:srgbClr val="34495E"/>
                          </a:solidFill>
                          <a:latin typeface="CMU Serif Roman"/>
                          <a:ea typeface="Times New Roman"/>
                          <a:cs typeface="CMU Serif Roman"/>
                          <a:sym typeface="Times New Roman"/>
                        </a:rPr>
                        <a:t> 1</a:t>
                      </a:r>
                      <a:r>
                        <a:rPr lang="en-US" sz="1800" b="1" i="0" u="sng" baseline="0" dirty="0" smtClean="0">
                          <a:solidFill>
                            <a:srgbClr val="34495E"/>
                          </a:solidFill>
                          <a:latin typeface="CMU Serif Roman"/>
                          <a:ea typeface="Times New Roman"/>
                          <a:cs typeface="CMU Serif Roman"/>
                          <a:sym typeface="Times New Roman"/>
                        </a:rPr>
                        <a:t> (336 X 51 X 20)</a:t>
                      </a:r>
                      <a:endParaRPr lang="en-US" sz="1800" b="1" i="0" u="sng" dirty="0">
                        <a:solidFill>
                          <a:srgbClr val="34495E"/>
                        </a:solidFill>
                        <a:latin typeface="CMU Serif Roman"/>
                        <a:ea typeface="Times New Roman"/>
                        <a:cs typeface="CMU Serif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TlToBr w="12700" cmpd="sng">
                      <a:noFill/>
                      <a:prstDash val="solid"/>
                    </a:lnTlToBr>
                    <a:lnBlToTr w="12700" cmpd="sng">
                      <a:noFill/>
                      <a:prstDash val="solid"/>
                    </a:lnBlToTr>
                  </a:tcPr>
                </a:tc>
                <a:tc hMerge="1">
                  <a:txBody>
                    <a:bodyPr/>
                    <a:lstStyle/>
                    <a:p>
                      <a:pPr lvl="0" rtl="0">
                        <a:lnSpc>
                          <a:spcPct val="100000"/>
                        </a:lnSpc>
                        <a:spcBef>
                          <a:spcPts val="300"/>
                        </a:spcBef>
                        <a:buNone/>
                      </a:pPr>
                      <a:endParaRPr lang="en-US"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TlToBr w="12700" cmpd="sng">
                      <a:noFill/>
                      <a:prstDash val="solid"/>
                    </a:lnTlToBr>
                    <a:lnBlToTr w="12700" cmpd="sng">
                      <a:noFill/>
                      <a:prstDash val="solid"/>
                    </a:lnBlToTr>
                  </a:tcPr>
                </a:tc>
                <a:tc hMerge="1">
                  <a:txBody>
                    <a:bodyPr/>
                    <a:lstStyle/>
                    <a:p>
                      <a:pPr lvl="0" rtl="0">
                        <a:lnSpc>
                          <a:spcPct val="100000"/>
                        </a:lnSpc>
                        <a:spcBef>
                          <a:spcPts val="300"/>
                        </a:spcBef>
                        <a:buNone/>
                      </a:pPr>
                      <a:endParaRPr lang="en-US" sz="1600" b="1" dirty="0">
                        <a:solidFill>
                          <a:srgbClr val="34495E"/>
                        </a:solidFill>
                        <a:latin typeface="Times New Roman"/>
                        <a:ea typeface="Times New Roman"/>
                        <a:cs typeface="Times New Roman"/>
                        <a:sym typeface="Times New Roman"/>
                      </a:endParaRPr>
                    </a:p>
                  </a:txBody>
                  <a:tcPr marL="68575" marR="68575" marT="91425" marB="91425">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r h="365760">
                <a:tc>
                  <a:txBody>
                    <a:bodyPr/>
                    <a:lstStyle/>
                    <a:p>
                      <a:pPr algn="ctr" fontAlgn="b"/>
                      <a:r>
                        <a:rPr lang="en-US" sz="1600" b="0" i="0" u="none" strike="noStrike" dirty="0">
                          <a:solidFill>
                            <a:srgbClr val="000000"/>
                          </a:solidFill>
                          <a:effectLst/>
                          <a:latin typeface="CMU Serif Roman"/>
                          <a:cs typeface="CMU Serif Roman"/>
                        </a:rPr>
                        <a:t>Mean Party ID [DEM, REP]</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600" b="0" i="0" u="none" strike="noStrike">
                          <a:solidFill>
                            <a:srgbClr val="000000"/>
                          </a:solidFill>
                          <a:effectLst/>
                          <a:latin typeface="CMU Serif Roman"/>
                          <a:cs typeface="CMU Serif Roman"/>
                        </a:rPr>
                        <a:t>Variance Party ID [DEM, REP]</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600" b="0" i="0" u="none" strike="noStrike">
                          <a:solidFill>
                            <a:srgbClr val="000000"/>
                          </a:solidFill>
                          <a:effectLst/>
                          <a:latin typeface="CMU Serif Roman"/>
                          <a:cs typeface="CMU Serif Roman"/>
                        </a:rPr>
                        <a:t>Variance Partisan Score</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10001"/>
                  </a:ext>
                </a:extLst>
              </a:tr>
              <a:tr h="365760">
                <a:tc>
                  <a:txBody>
                    <a:bodyPr/>
                    <a:lstStyle/>
                    <a:p>
                      <a:pPr algn="ctr" fontAlgn="b"/>
                      <a:r>
                        <a:rPr lang="en-US" sz="1600" b="0" i="0" u="none" strike="noStrike" dirty="0">
                          <a:solidFill>
                            <a:srgbClr val="000000"/>
                          </a:solidFill>
                          <a:effectLst/>
                          <a:latin typeface="CMU Serif Roman"/>
                          <a:cs typeface="CMU Serif Roman"/>
                        </a:rPr>
                        <a:t>Median Party ID [DEM, REP]</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fontAlgn="b"/>
                      <a:r>
                        <a:rPr lang="en-US" sz="1600" b="0" i="0" u="none" strike="noStrike" dirty="0">
                          <a:solidFill>
                            <a:srgbClr val="000000"/>
                          </a:solidFill>
                          <a:effectLst/>
                          <a:latin typeface="CMU Serif Roman"/>
                          <a:cs typeface="CMU Serif Roman"/>
                        </a:rPr>
                        <a:t>Skewness Party ID [DEM, REP]</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fontAlgn="b"/>
                      <a:r>
                        <a:rPr lang="en-US" sz="1600" b="0" i="0" u="none" strike="noStrike">
                          <a:solidFill>
                            <a:srgbClr val="000000"/>
                          </a:solidFill>
                          <a:effectLst/>
                          <a:latin typeface="CMU Serif Roman"/>
                          <a:cs typeface="CMU Serif Roman"/>
                        </a:rPr>
                        <a:t>Skewness Partisan Score</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xmlns="" val="10002"/>
                  </a:ext>
                </a:extLst>
              </a:tr>
              <a:tr h="365760">
                <a:tc>
                  <a:txBody>
                    <a:bodyPr/>
                    <a:lstStyle/>
                    <a:p>
                      <a:pPr algn="ctr" fontAlgn="b"/>
                      <a:r>
                        <a:rPr lang="en-US" sz="1600" b="0" i="0" u="none" strike="noStrike" dirty="0">
                          <a:solidFill>
                            <a:srgbClr val="000000"/>
                          </a:solidFill>
                          <a:effectLst/>
                          <a:latin typeface="CMU Serif Roman"/>
                          <a:cs typeface="CMU Serif Roman"/>
                        </a:rPr>
                        <a:t>Mean Partisan Score</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US" sz="1600" b="0" i="0" u="none" strike="noStrike" dirty="0">
                          <a:solidFill>
                            <a:srgbClr val="000000"/>
                          </a:solidFill>
                          <a:effectLst/>
                          <a:latin typeface="CMU Serif Roman"/>
                          <a:cs typeface="CMU Serif Roman"/>
                        </a:rPr>
                        <a:t>LN Kurtosis Party ID </a:t>
                      </a:r>
                      <a:r>
                        <a:rPr lang="en-US" sz="1600" b="0" i="0" u="none" strike="noStrike" dirty="0" smtClean="0">
                          <a:solidFill>
                            <a:srgbClr val="000000"/>
                          </a:solidFill>
                          <a:effectLst/>
                          <a:latin typeface="CMU Serif Roman"/>
                          <a:cs typeface="CMU Serif Roman"/>
                        </a:rPr>
                        <a:t>[</a:t>
                      </a:r>
                      <a:r>
                        <a:rPr lang="en-US" sz="1600" b="0" i="0" u="none" strike="noStrike" dirty="0">
                          <a:solidFill>
                            <a:srgbClr val="000000"/>
                          </a:solidFill>
                          <a:effectLst/>
                          <a:latin typeface="CMU Serif Roman"/>
                          <a:cs typeface="CMU Serif Roman"/>
                        </a:rPr>
                        <a:t>DEM, REP]</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US" sz="1600" b="0" i="0" u="none" strike="noStrike" dirty="0">
                          <a:solidFill>
                            <a:srgbClr val="000000"/>
                          </a:solidFill>
                          <a:effectLst/>
                          <a:latin typeface="CMU Serif Roman"/>
                          <a:cs typeface="CMU Serif Roman"/>
                        </a:rPr>
                        <a:t>LN Kurtosis Partisan Score</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xmlns="" val="10003"/>
                  </a:ext>
                </a:extLst>
              </a:tr>
              <a:tr h="365760">
                <a:tc>
                  <a:txBody>
                    <a:bodyPr/>
                    <a:lstStyle/>
                    <a:p>
                      <a:pPr algn="ctr" fontAlgn="b"/>
                      <a:r>
                        <a:rPr lang="en-US" sz="1600" b="0" i="0" u="none" strike="noStrike">
                          <a:solidFill>
                            <a:srgbClr val="000000"/>
                          </a:solidFill>
                          <a:effectLst/>
                          <a:latin typeface="CMU Serif Roman"/>
                          <a:cs typeface="CMU Serif Roman"/>
                        </a:rPr>
                        <a:t>Median Partisan Score</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pPr algn="ctr" fontAlgn="b"/>
                      <a:r>
                        <a:rPr lang="en-US" sz="1600" b="0" i="0" u="none" strike="noStrike" dirty="0">
                          <a:solidFill>
                            <a:srgbClr val="000000"/>
                          </a:solidFill>
                          <a:effectLst/>
                          <a:latin typeface="CMU Serif Roman"/>
                          <a:cs typeface="CMU Serif Roman"/>
                        </a:rPr>
                        <a:t>Polarization Party ID Base</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pPr algn="ctr" fontAlgn="b"/>
                      <a:endParaRPr lang="en-US" sz="1600" b="0" i="0" u="none" strike="noStrike" dirty="0">
                        <a:solidFill>
                          <a:srgbClr val="000000"/>
                        </a:solidFill>
                        <a:effectLst/>
                        <a:latin typeface="CMU Serif Roman"/>
                        <a:cs typeface="CMU Serif Roman"/>
                      </a:endParaRP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extLst>
                  <a:ext uri="{0D108BD9-81ED-4DB2-BD59-A6C34878D82A}">
                    <a16:rowId xmlns:a16="http://schemas.microsoft.com/office/drawing/2014/main" xmlns="" val="4229592295"/>
                  </a:ext>
                </a:extLst>
              </a:tr>
              <a:tr h="365760">
                <a:tc>
                  <a:txBody>
                    <a:bodyPr/>
                    <a:lstStyle/>
                    <a:p>
                      <a:pPr algn="ctr" fontAlgn="b"/>
                      <a:r>
                        <a:rPr lang="en-US" sz="1600" b="0" i="0" u="none" strike="noStrike">
                          <a:solidFill>
                            <a:srgbClr val="000000"/>
                          </a:solidFill>
                          <a:effectLst/>
                          <a:latin typeface="CMU Serif Roman"/>
                          <a:cs typeface="CMU Serif Roman"/>
                        </a:rPr>
                        <a:t>Mean Partisan Score (Mode)</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n-US" sz="1600" b="0" i="0" u="none" strike="noStrike" dirty="0" smtClean="0">
                          <a:solidFill>
                            <a:srgbClr val="000000"/>
                          </a:solidFill>
                          <a:effectLst/>
                          <a:latin typeface="CMU Serif Roman"/>
                          <a:cs typeface="CMU Serif Roman"/>
                        </a:rPr>
                        <a:t>Polarization Partisan Score Base</a:t>
                      </a:r>
                      <a:endParaRPr lang="en-US" sz="1600" b="0" i="0" u="none" strike="noStrike" dirty="0">
                        <a:solidFill>
                          <a:srgbClr val="000000"/>
                        </a:solidFill>
                        <a:effectLst/>
                        <a:latin typeface="CMU Serif Roman"/>
                        <a:cs typeface="CMU Serif Roman"/>
                      </a:endParaRP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endParaRPr lang="en-US" sz="1600" b="0" i="0" u="none" strike="noStrike" dirty="0">
                        <a:solidFill>
                          <a:srgbClr val="000000"/>
                        </a:solidFill>
                        <a:effectLst/>
                        <a:latin typeface="CMU Serif Roman"/>
                        <a:cs typeface="CMU Serif Roman"/>
                      </a:endParaRP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xmlns="" val="47518291"/>
                  </a:ext>
                </a:extLst>
              </a:tr>
              <a:tr h="365760">
                <a:tc>
                  <a:txBody>
                    <a:bodyPr/>
                    <a:lstStyle/>
                    <a:p>
                      <a:pPr algn="ctr" fontAlgn="b"/>
                      <a:r>
                        <a:rPr lang="en-US" sz="1600" b="0" i="0" u="none" strike="noStrike" dirty="0">
                          <a:solidFill>
                            <a:srgbClr val="000000"/>
                          </a:solidFill>
                          <a:effectLst/>
                          <a:latin typeface="CMU Serif Roman"/>
                          <a:cs typeface="CMU Serif Roman"/>
                        </a:rPr>
                        <a:t>Mean Partisan Score (Min)</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fontAlgn="b"/>
                      <a:r>
                        <a:rPr lang="en-US" sz="1600" b="0" i="0" u="none" strike="noStrike" dirty="0">
                          <a:solidFill>
                            <a:srgbClr val="000000"/>
                          </a:solidFill>
                          <a:effectLst/>
                          <a:latin typeface="CMU Serif Roman"/>
                          <a:cs typeface="CMU Serif Roman"/>
                        </a:rPr>
                        <a:t>Polarization Party ID </a:t>
                      </a:r>
                      <a:r>
                        <a:rPr lang="en-US" sz="1600" b="0" i="0" u="none" strike="noStrike" dirty="0" smtClean="0">
                          <a:solidFill>
                            <a:srgbClr val="000000"/>
                          </a:solidFill>
                          <a:effectLst/>
                          <a:latin typeface="CMU Serif Roman"/>
                          <a:cs typeface="CMU Serif Roman"/>
                        </a:rPr>
                        <a:t>[</a:t>
                      </a:r>
                      <a:r>
                        <a:rPr lang="en-US" sz="1600" b="0" i="0" u="none" strike="noStrike" dirty="0">
                          <a:solidFill>
                            <a:srgbClr val="000000"/>
                          </a:solidFill>
                          <a:effectLst/>
                          <a:latin typeface="CMU Serif Roman"/>
                          <a:cs typeface="CMU Serif Roman"/>
                        </a:rPr>
                        <a:t>0, 1] Scaled</a:t>
                      </a:r>
                    </a:p>
                  </a:txBody>
                  <a:tcPr marL="12700" marR="12700" marT="1270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tc>
                  <a:txBody>
                    <a:bodyPr/>
                    <a:lstStyle/>
                    <a:p>
                      <a:pPr algn="ctr" fontAlgn="b"/>
                      <a:endParaRPr lang="nb-NO" sz="1600" b="0" i="0" u="none" strike="noStrike" cap="none" dirty="0">
                        <a:solidFill>
                          <a:srgbClr val="000000"/>
                        </a:solidFill>
                        <a:effectLst/>
                        <a:latin typeface="CMU Serif Roman"/>
                        <a:ea typeface="+mn-ea"/>
                        <a:cs typeface="CMU Serif Roman"/>
                        <a:sym typeface="Arial"/>
                      </a:endParaRPr>
                    </a:p>
                  </a:txBody>
                  <a:tcPr marL="12700" marR="12700" marT="12700" marB="0" anchor="b">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C6D9F1"/>
                    </a:solidFill>
                  </a:tcPr>
                </a:tc>
                <a:extLst>
                  <a:ext uri="{0D108BD9-81ED-4DB2-BD59-A6C34878D82A}">
                    <a16:rowId xmlns:a16="http://schemas.microsoft.com/office/drawing/2014/main" xmlns="" val="2548757341"/>
                  </a:ext>
                </a:extLst>
              </a:tr>
              <a:tr h="0">
                <a:tc>
                  <a:txBody>
                    <a:bodyPr/>
                    <a:lstStyle/>
                    <a:p>
                      <a:pPr algn="ctr" fontAlgn="b"/>
                      <a:r>
                        <a:rPr lang="en-US" sz="1600" b="0" i="0" u="none" strike="noStrike" dirty="0">
                          <a:solidFill>
                            <a:srgbClr val="000000"/>
                          </a:solidFill>
                          <a:effectLst/>
                          <a:latin typeface="CMU Serif Roman"/>
                          <a:cs typeface="CMU Serif Roman"/>
                        </a:rPr>
                        <a:t>Mean Partisan Score (Max)</a:t>
                      </a:r>
                    </a:p>
                  </a:txBody>
                  <a:tcPr marL="12700" marR="12700" marT="12700" marB="0" anchor="b">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600" b="0" i="0" u="none" strike="noStrike" cap="none" dirty="0" smtClean="0">
                          <a:solidFill>
                            <a:srgbClr val="000000"/>
                          </a:solidFill>
                          <a:effectLst/>
                          <a:latin typeface="CMU Serif Roman"/>
                          <a:ea typeface="+mn-ea"/>
                          <a:cs typeface="CMU Serif Roman"/>
                          <a:sym typeface="Arial"/>
                        </a:rPr>
                        <a:t>Polarization Partisan Score [0, 1]</a:t>
                      </a:r>
                    </a:p>
                  </a:txBody>
                  <a:tcPr marL="12700" marR="12700" marT="12700" marB="0" anchor="b">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endParaRPr lang="nb-NO" sz="2400" b="0" i="0" u="none" strike="noStrike" dirty="0">
                        <a:solidFill>
                          <a:srgbClr val="000000"/>
                        </a:solidFill>
                        <a:effectLst/>
                        <a:latin typeface="CMU Serif Roman"/>
                        <a:cs typeface="CMU Serif Roman"/>
                      </a:endParaRPr>
                    </a:p>
                  </a:txBody>
                  <a:tcPr marL="12700" marR="12700" marT="12700" marB="0" anchor="b">
                    <a:lnL w="127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sp>
        <p:nvSpPr>
          <p:cNvPr id="2" name="TextBox 1"/>
          <p:cNvSpPr txBox="1"/>
          <p:nvPr/>
        </p:nvSpPr>
        <p:spPr>
          <a:xfrm>
            <a:off x="1378857" y="4274104"/>
            <a:ext cx="6984455" cy="800219"/>
          </a:xfrm>
          <a:prstGeom prst="rect">
            <a:avLst/>
          </a:prstGeom>
          <a:noFill/>
        </p:spPr>
        <p:txBody>
          <a:bodyPr wrap="square" rtlCol="0">
            <a:spAutoFit/>
          </a:bodyPr>
          <a:lstStyle/>
          <a:p>
            <a:pPr algn="ctr"/>
            <a:r>
              <a:rPr lang="en-US" sz="1600" i="1" dirty="0" smtClean="0">
                <a:solidFill>
                  <a:srgbClr val="34495E"/>
                </a:solidFill>
                <a:latin typeface="Palatino Linotype"/>
                <a:ea typeface="Palatino Linotype"/>
                <a:cs typeface="Palatino Linotype"/>
                <a:sym typeface="Lustria"/>
              </a:rPr>
              <a:t> all model features are </a:t>
            </a:r>
            <a:r>
              <a:rPr lang="en-US" sz="1600" i="1" dirty="0">
                <a:solidFill>
                  <a:srgbClr val="34495E"/>
                </a:solidFill>
                <a:latin typeface="Palatino Linotype"/>
                <a:ea typeface="Palatino Linotype"/>
                <a:cs typeface="Palatino Linotype"/>
                <a:sym typeface="Lustria"/>
              </a:rPr>
              <a:t>Company </a:t>
            </a:r>
            <a:r>
              <a:rPr lang="en-US" sz="1600" i="1" dirty="0" smtClean="0">
                <a:solidFill>
                  <a:srgbClr val="34495E"/>
                </a:solidFill>
                <a:latin typeface="Palatino Linotype"/>
                <a:ea typeface="Palatino Linotype"/>
                <a:cs typeface="Palatino Linotype"/>
                <a:sym typeface="Lustria"/>
              </a:rPr>
              <a:t> X Occupational Hierarchy </a:t>
            </a:r>
            <a:r>
              <a:rPr lang="en-US" sz="1600" i="1" dirty="0">
                <a:solidFill>
                  <a:srgbClr val="34495E"/>
                </a:solidFill>
                <a:latin typeface="Palatino Linotype"/>
                <a:ea typeface="Palatino Linotype"/>
                <a:cs typeface="Palatino Linotype"/>
                <a:sym typeface="Lustria"/>
              </a:rPr>
              <a:t>X Cycle </a:t>
            </a:r>
            <a:endParaRPr lang="en-US" sz="1600" i="1" dirty="0" smtClean="0">
              <a:solidFill>
                <a:srgbClr val="34495E"/>
              </a:solidFill>
              <a:latin typeface="Palatino Linotype"/>
              <a:ea typeface="Palatino Linotype"/>
              <a:cs typeface="Palatino Linotype"/>
              <a:sym typeface="Lustria"/>
            </a:endParaRPr>
          </a:p>
          <a:p>
            <a:pPr algn="ctr"/>
            <a:r>
              <a:rPr lang="en-US" sz="1600" i="1" dirty="0" smtClean="0">
                <a:solidFill>
                  <a:srgbClr val="34495E"/>
                </a:solidFill>
                <a:latin typeface="Palatino Linotype"/>
                <a:ea typeface="Palatino Linotype"/>
                <a:cs typeface="Palatino Linotype"/>
                <a:sym typeface="Lustria"/>
              </a:rPr>
              <a:t> 336 Companies X (17 Features X 3 Hierarchies = 51) X 20 Election Cycles</a:t>
            </a:r>
            <a:endParaRPr lang="en-US" sz="1600" i="1" dirty="0">
              <a:solidFill>
                <a:srgbClr val="34495E"/>
              </a:solidFill>
              <a:latin typeface="Palatino Linotype"/>
              <a:ea typeface="Palatino Linotype"/>
              <a:cs typeface="Palatino Linotype"/>
              <a:sym typeface="Lustria"/>
            </a:endParaRPr>
          </a:p>
          <a:p>
            <a:pPr algn="ctr"/>
            <a:endParaRPr lang="en-US" dirty="0"/>
          </a:p>
        </p:txBody>
      </p:sp>
    </p:spTree>
    <p:extLst>
      <p:ext uri="{BB962C8B-B14F-4D97-AF65-F5344CB8AC3E}">
        <p14:creationId xmlns:p14="http://schemas.microsoft.com/office/powerpoint/2010/main" val="473253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84664"/>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Comparing Partisan Polarization by Firm Type and Hierarchy</a:t>
            </a:r>
            <a:endParaRPr lang="en" sz="2400" dirty="0">
              <a:solidFill>
                <a:srgbClr val="34495E"/>
              </a:solidFill>
              <a:sym typeface="Lustria"/>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484" y="679750"/>
            <a:ext cx="4114800" cy="4114800"/>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06284" y="679750"/>
            <a:ext cx="4114800" cy="4114800"/>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3826603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201150" y="-88422"/>
            <a:ext cx="8850600" cy="741565"/>
          </a:xfrm>
          <a:prstGeom prst="rect">
            <a:avLst/>
          </a:prstGeom>
          <a:noFill/>
          <a:ln>
            <a:noFill/>
          </a:ln>
        </p:spPr>
        <p:txBody>
          <a:bodyPr lIns="91415" tIns="91415" rIns="91415" bIns="91415" anchor="b" anchorCtr="0">
            <a:noAutofit/>
          </a:bodyPr>
          <a:lstStyle/>
          <a:p>
            <a:pPr>
              <a:buSzPct val="25000"/>
            </a:pPr>
            <a:r>
              <a:rPr lang="en-US" sz="3600" dirty="0" smtClean="0">
                <a:solidFill>
                  <a:srgbClr val="34495E"/>
                </a:solidFill>
                <a:sym typeface="Lustria"/>
              </a:rPr>
              <a:t>Firms and Political Partisanship</a:t>
            </a:r>
            <a:endParaRPr lang="en" sz="3600" dirty="0">
              <a:solidFill>
                <a:srgbClr val="34495E"/>
              </a:solidFill>
              <a:sym typeface="Lustria"/>
            </a:endParaRPr>
          </a:p>
        </p:txBody>
      </p:sp>
      <p:sp>
        <p:nvSpPr>
          <p:cNvPr id="172" name="Shape 172"/>
          <p:cNvSpPr txBox="1"/>
          <p:nvPr/>
        </p:nvSpPr>
        <p:spPr>
          <a:xfrm>
            <a:off x="685800" y="1039301"/>
            <a:ext cx="7772400" cy="3742800"/>
          </a:xfrm>
          <a:prstGeom prst="rect">
            <a:avLst/>
          </a:prstGeom>
          <a:noFill/>
          <a:ln>
            <a:noFill/>
          </a:ln>
        </p:spPr>
        <p:txBody>
          <a:bodyPr lIns="91415" tIns="91415" rIns="91415" bIns="91415" anchor="t" anchorCtr="0">
            <a:noAutofit/>
          </a:bodyPr>
          <a:lstStyle/>
          <a:p>
            <a:pPr marL="69843">
              <a:buSzPct val="100000"/>
            </a:pPr>
            <a:endParaRPr sz="2400" dirty="0">
              <a:solidFill>
                <a:srgbClr val="34495E"/>
              </a:solidFill>
              <a:latin typeface="Palatino Linotype"/>
              <a:ea typeface="Palatino Linotype"/>
              <a:cs typeface="Palatino Linotype"/>
              <a:sym typeface="Lustria"/>
            </a:endParaRPr>
          </a:p>
        </p:txBody>
      </p:sp>
      <p:sp>
        <p:nvSpPr>
          <p:cNvPr id="4" name="Shape 178"/>
          <p:cNvSpPr txBox="1"/>
          <p:nvPr/>
        </p:nvSpPr>
        <p:spPr>
          <a:xfrm>
            <a:off x="201150" y="592662"/>
            <a:ext cx="8850600" cy="4431479"/>
          </a:xfrm>
          <a:prstGeom prst="rect">
            <a:avLst/>
          </a:prstGeom>
          <a:noFill/>
          <a:ln>
            <a:noFill/>
          </a:ln>
        </p:spPr>
        <p:txBody>
          <a:bodyPr lIns="91415" tIns="91415" rIns="91415" bIns="91415" anchor="t" anchorCtr="0">
            <a:noAutofit/>
          </a:bodyPr>
          <a:lstStyle/>
          <a:p>
            <a:pPr marL="365722" indent="-342865">
              <a:buSzPct val="100000"/>
              <a:buFont typeface="Arial"/>
              <a:buChar char="•"/>
            </a:pPr>
            <a:r>
              <a:rPr lang="en-US" sz="2100" dirty="0" smtClean="0">
                <a:solidFill>
                  <a:srgbClr val="34495E"/>
                </a:solidFill>
                <a:latin typeface="Palatino Linotype"/>
                <a:ea typeface="Palatino Linotype"/>
                <a:cs typeface="Palatino Linotype"/>
                <a:sym typeface="Lustria"/>
              </a:rPr>
              <a:t>Increasingly, matching a firm’s cultural or social context can influence not only hiring behavior (Rivera 2012; Rivera and Tilcsik 2016) but also decisions to terminate employees (Goldberg et al. 2016; </a:t>
            </a:r>
            <a:r>
              <a:rPr lang="en-US" sz="2100" i="1" dirty="0" smtClean="0">
                <a:solidFill>
                  <a:srgbClr val="34495E"/>
                </a:solidFill>
                <a:latin typeface="Palatino Linotype"/>
                <a:ea typeface="Palatino Linotype"/>
                <a:cs typeface="Palatino Linotype"/>
                <a:sym typeface="Lustria"/>
              </a:rPr>
              <a:t>c.f</a:t>
            </a:r>
            <a:r>
              <a:rPr lang="en-US" sz="2100" dirty="0" smtClean="0">
                <a:solidFill>
                  <a:srgbClr val="34495E"/>
                </a:solidFill>
                <a:latin typeface="Palatino Linotype"/>
                <a:ea typeface="Palatino Linotype"/>
                <a:cs typeface="Palatino Linotype"/>
                <a:sym typeface="Lustria"/>
              </a:rPr>
              <a:t>. King </a:t>
            </a:r>
            <a:r>
              <a:rPr lang="en-US" sz="2100" dirty="0">
                <a:solidFill>
                  <a:srgbClr val="34495E"/>
                </a:solidFill>
                <a:latin typeface="Palatino Linotype"/>
                <a:ea typeface="Palatino Linotype"/>
                <a:cs typeface="Palatino Linotype"/>
                <a:sym typeface="Lustria"/>
              </a:rPr>
              <a:t>et al. </a:t>
            </a:r>
            <a:r>
              <a:rPr lang="en-US" sz="2100" dirty="0" smtClean="0">
                <a:solidFill>
                  <a:srgbClr val="34495E"/>
                </a:solidFill>
                <a:latin typeface="Palatino Linotype"/>
                <a:ea typeface="Palatino Linotype"/>
                <a:cs typeface="Palatino Linotype"/>
                <a:sym typeface="Lustria"/>
              </a:rPr>
              <a:t>2010). </a:t>
            </a:r>
          </a:p>
          <a:p>
            <a:pPr marL="365722" indent="-342865">
              <a:buSzPct val="100000"/>
              <a:buFont typeface="Arial"/>
              <a:buChar char="•"/>
            </a:pPr>
            <a:endParaRPr lang="en-US" sz="21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dirty="0" smtClean="0">
                <a:solidFill>
                  <a:srgbClr val="34495E"/>
                </a:solidFill>
                <a:latin typeface="Palatino Linotype"/>
                <a:ea typeface="Palatino Linotype"/>
                <a:cs typeface="Palatino Linotype"/>
                <a:sym typeface="Lustria"/>
              </a:rPr>
              <a:t>In the workplace, individuals are reluctant to share political views, at least when they conflict with the majority perspective (Cowan and Baldassarri 2018), in part, because of the negative stigma attached to partisan out-groups (</a:t>
            </a:r>
            <a:r>
              <a:rPr lang="en-US" sz="2000" dirty="0">
                <a:solidFill>
                  <a:srgbClr val="34495E"/>
                </a:solidFill>
                <a:latin typeface="Palatino Linotype"/>
                <a:ea typeface="Palatino Linotype"/>
                <a:cs typeface="Palatino Linotype"/>
                <a:sym typeface="Lustria"/>
              </a:rPr>
              <a:t>Iyengar and Westwood </a:t>
            </a:r>
            <a:r>
              <a:rPr lang="en-US" sz="2000" dirty="0" smtClean="0">
                <a:solidFill>
                  <a:srgbClr val="34495E"/>
                </a:solidFill>
                <a:latin typeface="Palatino Linotype"/>
                <a:ea typeface="Palatino Linotype"/>
                <a:cs typeface="Palatino Linotype"/>
                <a:sym typeface="Lustria"/>
              </a:rPr>
              <a:t>2015). This creates the appearance but not necessarily the reality of partisan homogeneity. </a:t>
            </a:r>
          </a:p>
          <a:p>
            <a:pPr marL="365722" indent="-342865">
              <a:buSzPct val="100000"/>
              <a:buFont typeface="Arial"/>
              <a:buChar char="•"/>
            </a:pPr>
            <a:endParaRPr lang="en-US" sz="2000"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000" dirty="0" smtClean="0">
                <a:solidFill>
                  <a:srgbClr val="34495E"/>
                </a:solidFill>
                <a:latin typeface="Palatino Linotype"/>
                <a:ea typeface="Palatino Linotype"/>
                <a:cs typeface="Palatino Linotype"/>
                <a:sym typeface="Lustria"/>
              </a:rPr>
              <a:t>Such trends suggest partisanship might infiltrate the workforce, </a:t>
            </a:r>
            <a:r>
              <a:rPr lang="en-US" sz="2000" i="1" dirty="0" smtClean="0">
                <a:solidFill>
                  <a:srgbClr val="34495E"/>
                </a:solidFill>
                <a:latin typeface="Palatino Linotype"/>
                <a:ea typeface="Palatino Linotype"/>
                <a:cs typeface="Palatino Linotype"/>
                <a:sym typeface="Lustria"/>
              </a:rPr>
              <a:t>but in what ways, </a:t>
            </a:r>
            <a:r>
              <a:rPr lang="en-US" sz="2000" dirty="0" smtClean="0">
                <a:solidFill>
                  <a:srgbClr val="34495E"/>
                </a:solidFill>
                <a:latin typeface="Palatino Linotype"/>
                <a:ea typeface="Palatino Linotype"/>
                <a:cs typeface="Palatino Linotype"/>
                <a:sym typeface="Lustria"/>
              </a:rPr>
              <a:t>has the partisan composition of firms shifted?</a:t>
            </a:r>
            <a:endParaRPr lang="en-US" sz="2100" dirty="0" smtClean="0">
              <a:solidFill>
                <a:srgbClr val="34495E"/>
              </a:solidFill>
              <a:latin typeface="Palatino Linotype"/>
              <a:ea typeface="Palatino Linotype"/>
              <a:cs typeface="Palatino Linotype"/>
              <a:sym typeface="Lustria"/>
            </a:endParaRPr>
          </a:p>
        </p:txBody>
      </p:sp>
    </p:spTree>
    <p:extLst>
      <p:ext uri="{BB962C8B-B14F-4D97-AF65-F5344CB8AC3E}">
        <p14:creationId xmlns:p14="http://schemas.microsoft.com/office/powerpoint/2010/main" val="1562549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Growing Partisan Polarization Between Firms</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1114230" y="728132"/>
            <a:ext cx="6535081" cy="397446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1624705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Growing Partisan Polarization Between Firms</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1114230" y="728132"/>
            <a:ext cx="6535081" cy="397446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351637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Shape 193"/>
          <p:cNvSpPr txBox="1">
            <a:spLocks noGrp="1"/>
          </p:cNvSpPr>
          <p:nvPr>
            <p:ph type="ctrTitle"/>
          </p:nvPr>
        </p:nvSpPr>
        <p:spPr>
          <a:xfrm>
            <a:off x="186600" y="1"/>
            <a:ext cx="8770800" cy="728131"/>
          </a:xfrm>
          <a:prstGeom prst="rect">
            <a:avLst/>
          </a:prstGeom>
          <a:noFill/>
          <a:ln>
            <a:noFill/>
          </a:ln>
        </p:spPr>
        <p:txBody>
          <a:bodyPr lIns="91415" tIns="91415" rIns="91415" bIns="91415" anchor="b" anchorCtr="0">
            <a:noAutofit/>
          </a:bodyPr>
          <a:lstStyle/>
          <a:p>
            <a:pPr>
              <a:buSzPct val="25000"/>
            </a:pPr>
            <a:r>
              <a:rPr lang="en-US" sz="2400" dirty="0" smtClean="0">
                <a:solidFill>
                  <a:srgbClr val="34495E"/>
                </a:solidFill>
                <a:sym typeface="Lustria"/>
              </a:rPr>
              <a:t>Growing Partisan Polarization Between Firms</a:t>
            </a:r>
            <a:endParaRPr lang="en" sz="2400" dirty="0">
              <a:solidFill>
                <a:srgbClr val="34495E"/>
              </a:solidFill>
              <a:sym typeface="Lustria"/>
            </a:endParaRPr>
          </a:p>
        </p:txBody>
      </p:sp>
      <p:pic>
        <p:nvPicPr>
          <p:cNvPr id="4" name="Picture 3"/>
          <p:cNvPicPr>
            <a:picLocks/>
          </p:cNvPicPr>
          <p:nvPr/>
        </p:nvPicPr>
        <p:blipFill>
          <a:blip r:embed="rId3">
            <a:extLst>
              <a:ext uri="{28A0092B-C50C-407E-A947-70E740481C1C}">
                <a14:useLocalDpi xmlns:a14="http://schemas.microsoft.com/office/drawing/2010/main" val="0"/>
              </a:ext>
            </a:extLst>
          </a:blip>
          <a:stretch>
            <a:fillRect/>
          </a:stretch>
        </p:blipFill>
        <p:spPr>
          <a:xfrm>
            <a:off x="1114230" y="728132"/>
            <a:ext cx="6535080" cy="3974465"/>
          </a:xfrm>
          <a:prstGeom prst="rect">
            <a:avLst/>
          </a:prstGeom>
          <a:ln>
            <a:noFill/>
          </a:ln>
          <a:effectLst>
            <a:outerShdw blurRad="292100" dist="139700" dir="2700000" algn="tl" rotWithShape="0">
              <a:srgbClr val="333333">
                <a:alpha val="65000"/>
              </a:srgbClr>
            </a:outerShdw>
            <a:reflection stA="38000" endPos="28000" dist="4953" dir="5400000" sy="-100000" algn="bl" rotWithShape="0"/>
          </a:effectLst>
        </p:spPr>
      </p:pic>
    </p:spTree>
    <p:extLst>
      <p:ext uri="{BB962C8B-B14F-4D97-AF65-F5344CB8AC3E}">
        <p14:creationId xmlns:p14="http://schemas.microsoft.com/office/powerpoint/2010/main" val="2835673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title"/>
          </p:nvPr>
        </p:nvSpPr>
        <p:spPr>
          <a:xfrm>
            <a:off x="685800" y="1905053"/>
            <a:ext cx="7770900" cy="1072499"/>
          </a:xfrm>
          <a:prstGeom prst="rect">
            <a:avLst/>
          </a:prstGeom>
          <a:noFill/>
          <a:ln>
            <a:noFill/>
          </a:ln>
        </p:spPr>
        <p:txBody>
          <a:bodyPr lIns="91415" tIns="91415" rIns="91415" bIns="91415" anchor="b" anchorCtr="0">
            <a:noAutofit/>
          </a:bodyPr>
          <a:lstStyle/>
          <a:p>
            <a:pPr>
              <a:buSzPct val="25000"/>
            </a:pPr>
            <a:r>
              <a:rPr lang="en-US" sz="6000" b="0" dirty="0" smtClean="0">
                <a:sym typeface="Lustria"/>
              </a:rPr>
              <a:t>Motivating</a:t>
            </a:r>
            <a:r>
              <a:rPr lang="en-US" sz="6000" b="0" dirty="0" smtClean="0">
                <a:solidFill>
                  <a:srgbClr val="34495E"/>
                </a:solidFill>
                <a:sym typeface="Lustria"/>
              </a:rPr>
              <a:t> Questions</a:t>
            </a:r>
            <a:endParaRPr lang="en" sz="6000" b="0" dirty="0">
              <a:solidFill>
                <a:srgbClr val="34495E"/>
              </a:solidFill>
              <a:sym typeface="Lustria"/>
            </a:endParaRPr>
          </a:p>
        </p:txBody>
      </p:sp>
    </p:spTree>
    <p:extLst>
      <p:ext uri="{BB962C8B-B14F-4D97-AF65-F5344CB8AC3E}">
        <p14:creationId xmlns:p14="http://schemas.microsoft.com/office/powerpoint/2010/main" val="1383717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201150" y="105100"/>
            <a:ext cx="8850600" cy="934200"/>
          </a:xfrm>
          <a:prstGeom prst="rect">
            <a:avLst/>
          </a:prstGeom>
          <a:noFill/>
          <a:ln>
            <a:noFill/>
          </a:ln>
        </p:spPr>
        <p:txBody>
          <a:bodyPr lIns="91415" tIns="91415" rIns="91415" bIns="91415" anchor="b" anchorCtr="0">
            <a:noAutofit/>
          </a:bodyPr>
          <a:lstStyle/>
          <a:p>
            <a:pPr>
              <a:buSzPct val="25000"/>
            </a:pPr>
            <a:r>
              <a:rPr lang="en-US" sz="4500" dirty="0">
                <a:solidFill>
                  <a:srgbClr val="34495E"/>
                </a:solidFill>
                <a:sym typeface="Lustria"/>
              </a:rPr>
              <a:t>Motivating Questions</a:t>
            </a:r>
            <a:endParaRPr lang="en" sz="4500" dirty="0">
              <a:solidFill>
                <a:srgbClr val="34495E"/>
              </a:solidFill>
              <a:sym typeface="Lustria"/>
            </a:endParaRPr>
          </a:p>
        </p:txBody>
      </p:sp>
      <p:sp>
        <p:nvSpPr>
          <p:cNvPr id="172" name="Shape 172"/>
          <p:cNvSpPr txBox="1"/>
          <p:nvPr/>
        </p:nvSpPr>
        <p:spPr>
          <a:xfrm>
            <a:off x="685800" y="809490"/>
            <a:ext cx="7772400" cy="3742800"/>
          </a:xfrm>
          <a:prstGeom prst="rect">
            <a:avLst/>
          </a:prstGeom>
          <a:noFill/>
          <a:ln>
            <a:noFill/>
          </a:ln>
        </p:spPr>
        <p:txBody>
          <a:bodyPr lIns="91415" tIns="91415" rIns="91415" bIns="91415" anchor="t" anchorCtr="0">
            <a:noAutofit/>
          </a:bodyPr>
          <a:lstStyle/>
          <a:p>
            <a:pPr marL="69843">
              <a:buSzPct val="100000"/>
            </a:pPr>
            <a:endParaRPr lang="en-US" sz="2400" dirty="0">
              <a:solidFill>
                <a:srgbClr val="34495E"/>
              </a:solidFill>
              <a:latin typeface="Palatino Linotype"/>
              <a:cs typeface="Palatino Linotype"/>
            </a:endParaRPr>
          </a:p>
          <a:p>
            <a:pPr marL="412708" indent="-342865">
              <a:buSzPct val="100000"/>
              <a:buFont typeface="Arial"/>
              <a:buChar char="•"/>
            </a:pPr>
            <a:r>
              <a:rPr lang="en-US" sz="2400" dirty="0" smtClean="0">
                <a:solidFill>
                  <a:srgbClr val="34495E"/>
                </a:solidFill>
                <a:latin typeface="Palatino Linotype"/>
                <a:cs typeface="Palatino Linotype"/>
              </a:rPr>
              <a:t>To </a:t>
            </a:r>
            <a:r>
              <a:rPr lang="en-US" sz="2400" dirty="0">
                <a:solidFill>
                  <a:srgbClr val="34495E"/>
                </a:solidFill>
                <a:latin typeface="Palatino Linotype"/>
                <a:cs typeface="Palatino Linotype"/>
              </a:rPr>
              <a:t>what extent does partisan polarization or party sorting emerge in the American </a:t>
            </a:r>
            <a:r>
              <a:rPr lang="en-US" sz="2400" dirty="0" smtClean="0">
                <a:solidFill>
                  <a:srgbClr val="34495E"/>
                </a:solidFill>
                <a:latin typeface="Palatino Linotype"/>
                <a:cs typeface="Palatino Linotype"/>
              </a:rPr>
              <a:t>corporation?</a:t>
            </a:r>
            <a:endParaRPr lang="en-US" sz="2400" dirty="0">
              <a:solidFill>
                <a:srgbClr val="34495E"/>
              </a:solidFill>
              <a:latin typeface="Palatino Linotype"/>
              <a:cs typeface="Palatino Linotype"/>
            </a:endParaRPr>
          </a:p>
          <a:p>
            <a:pPr marL="412708" indent="-342865">
              <a:buSzPct val="100000"/>
              <a:buFont typeface="Arial"/>
              <a:buChar char="•"/>
            </a:pPr>
            <a:endParaRPr lang="en-US" sz="2400" dirty="0">
              <a:solidFill>
                <a:srgbClr val="34495E"/>
              </a:solidFill>
              <a:latin typeface="Palatino Linotype"/>
              <a:ea typeface="Palatino Linotype"/>
              <a:cs typeface="Palatino Linotype"/>
              <a:sym typeface="Lustria"/>
            </a:endParaRPr>
          </a:p>
          <a:p>
            <a:pPr marL="412708" indent="-342865">
              <a:buSzPct val="100000"/>
              <a:buFont typeface="Arial"/>
              <a:buChar char="•"/>
            </a:pPr>
            <a:r>
              <a:rPr lang="en-US" sz="2400" dirty="0" smtClean="0">
                <a:solidFill>
                  <a:srgbClr val="34495E"/>
                </a:solidFill>
                <a:latin typeface="Palatino Linotype"/>
                <a:ea typeface="Palatino Linotype"/>
                <a:cs typeface="Palatino Linotype"/>
                <a:sym typeface="Lustria"/>
              </a:rPr>
              <a:t>Can the emergence of firms </a:t>
            </a:r>
            <a:r>
              <a:rPr lang="en-US" sz="2400" dirty="0">
                <a:solidFill>
                  <a:srgbClr val="34495E"/>
                </a:solidFill>
                <a:latin typeface="Palatino Linotype"/>
                <a:ea typeface="Palatino Linotype"/>
                <a:cs typeface="Palatino Linotype"/>
                <a:sym typeface="Lustria"/>
              </a:rPr>
              <a:t>as political </a:t>
            </a:r>
            <a:r>
              <a:rPr lang="en-US" sz="2400" dirty="0" smtClean="0">
                <a:solidFill>
                  <a:srgbClr val="34495E"/>
                </a:solidFill>
                <a:latin typeface="Palatino Linotype"/>
                <a:ea typeface="Palatino Linotype"/>
                <a:cs typeface="Palatino Linotype"/>
                <a:sym typeface="Lustria"/>
              </a:rPr>
              <a:t>actors be detected through the collective partisan identity of its actor members?</a:t>
            </a:r>
          </a:p>
          <a:p>
            <a:pPr marL="69843">
              <a:buSzPct val="100000"/>
            </a:pPr>
            <a:endParaRPr lang="en-US" sz="2400" dirty="0" smtClean="0">
              <a:solidFill>
                <a:srgbClr val="34495E"/>
              </a:solidFill>
              <a:latin typeface="Palatino Linotype"/>
              <a:ea typeface="Palatino Linotype"/>
              <a:cs typeface="Palatino Linotype"/>
              <a:sym typeface="Lustria"/>
            </a:endParaRPr>
          </a:p>
          <a:p>
            <a:pPr marL="412708" indent="-342865">
              <a:buSzPct val="100000"/>
              <a:buFont typeface="Arial"/>
              <a:buChar char="•"/>
            </a:pPr>
            <a:r>
              <a:rPr lang="en-US" sz="2400" dirty="0" smtClean="0">
                <a:solidFill>
                  <a:srgbClr val="34495E"/>
                </a:solidFill>
                <a:latin typeface="Palatino Linotype"/>
                <a:ea typeface="Palatino Linotype"/>
                <a:cs typeface="Palatino Linotype"/>
                <a:sym typeface="Lustria"/>
              </a:rPr>
              <a:t>Are such measures of partisanship associated with firm behavior?</a:t>
            </a:r>
          </a:p>
          <a:p>
            <a:pPr marL="69843">
              <a:buSzPct val="100000"/>
            </a:pPr>
            <a:endParaRPr lang="en-US" sz="2400" dirty="0" smtClean="0">
              <a:solidFill>
                <a:srgbClr val="34495E"/>
              </a:solidFill>
              <a:latin typeface="Palatino Linotype"/>
              <a:ea typeface="Palatino Linotype"/>
              <a:cs typeface="Palatino Linotype"/>
              <a:sym typeface="Lustria"/>
            </a:endParaRPr>
          </a:p>
        </p:txBody>
      </p:sp>
    </p:spTree>
    <p:extLst>
      <p:ext uri="{BB962C8B-B14F-4D97-AF65-F5344CB8AC3E}">
        <p14:creationId xmlns:p14="http://schemas.microsoft.com/office/powerpoint/2010/main" val="3281499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000"/>
                                  </p:stCondLst>
                                  <p:childTnLst>
                                    <p:set>
                                      <p:cBhvr>
                                        <p:cTn id="6" dur="1" fill="hold">
                                          <p:stCondLst>
                                            <p:cond delay="0"/>
                                          </p:stCondLst>
                                        </p:cTn>
                                        <p:tgtEl>
                                          <p:spTgt spid="172">
                                            <p:txEl>
                                              <p:pRg st="1" end="1"/>
                                            </p:txEl>
                                          </p:spTgt>
                                        </p:tgtEl>
                                        <p:attrNameLst>
                                          <p:attrName>style.visibility</p:attrName>
                                        </p:attrNameLst>
                                      </p:cBhvr>
                                      <p:to>
                                        <p:strVal val="visible"/>
                                      </p:to>
                                    </p:set>
                                    <p:animEffect transition="in" filter="fade">
                                      <p:cBhvr>
                                        <p:cTn id="7" dur="500"/>
                                        <p:tgtEl>
                                          <p:spTgt spid="172">
                                            <p:txEl>
                                              <p:pRg st="1" end="1"/>
                                            </p:txEl>
                                          </p:spTgt>
                                        </p:tgtEl>
                                      </p:cBhvr>
                                    </p:animEffect>
                                  </p:childTnLst>
                                </p:cTn>
                              </p:par>
                            </p:childTnLst>
                          </p:cTn>
                        </p:par>
                        <p:par>
                          <p:cTn id="8" fill="hold">
                            <p:stCondLst>
                              <p:cond delay="2500"/>
                            </p:stCondLst>
                            <p:childTnLst>
                              <p:par>
                                <p:cTn id="9" presetID="10" presetClass="entr" presetSubtype="0" fill="hold" nodeType="afterEffect">
                                  <p:stCondLst>
                                    <p:cond delay="2000"/>
                                  </p:stCondLst>
                                  <p:childTnLst>
                                    <p:set>
                                      <p:cBhvr>
                                        <p:cTn id="10" dur="1" fill="hold">
                                          <p:stCondLst>
                                            <p:cond delay="0"/>
                                          </p:stCondLst>
                                        </p:cTn>
                                        <p:tgtEl>
                                          <p:spTgt spid="172">
                                            <p:txEl>
                                              <p:pRg st="3" end="3"/>
                                            </p:txEl>
                                          </p:spTgt>
                                        </p:tgtEl>
                                        <p:attrNameLst>
                                          <p:attrName>style.visibility</p:attrName>
                                        </p:attrNameLst>
                                      </p:cBhvr>
                                      <p:to>
                                        <p:strVal val="visible"/>
                                      </p:to>
                                    </p:set>
                                    <p:animEffect transition="in" filter="fade">
                                      <p:cBhvr>
                                        <p:cTn id="11" dur="500"/>
                                        <p:tgtEl>
                                          <p:spTgt spid="172">
                                            <p:txEl>
                                              <p:pRg st="3" end="3"/>
                                            </p:txEl>
                                          </p:spTgt>
                                        </p:tgtEl>
                                      </p:cBhvr>
                                    </p:animEffect>
                                  </p:childTnLst>
                                </p:cTn>
                              </p:par>
                            </p:childTnLst>
                          </p:cTn>
                        </p:par>
                        <p:par>
                          <p:cTn id="12" fill="hold">
                            <p:stCondLst>
                              <p:cond delay="5000"/>
                            </p:stCondLst>
                            <p:childTnLst>
                              <p:par>
                                <p:cTn id="13" presetID="10" presetClass="entr" presetSubtype="0" fill="hold" nodeType="afterEffect">
                                  <p:stCondLst>
                                    <p:cond delay="2000"/>
                                  </p:stCondLst>
                                  <p:childTnLst>
                                    <p:set>
                                      <p:cBhvr>
                                        <p:cTn id="14" dur="1" fill="hold">
                                          <p:stCondLst>
                                            <p:cond delay="0"/>
                                          </p:stCondLst>
                                        </p:cTn>
                                        <p:tgtEl>
                                          <p:spTgt spid="172">
                                            <p:txEl>
                                              <p:pRg st="5" end="5"/>
                                            </p:txEl>
                                          </p:spTgt>
                                        </p:tgtEl>
                                        <p:attrNameLst>
                                          <p:attrName>style.visibility</p:attrName>
                                        </p:attrNameLst>
                                      </p:cBhvr>
                                      <p:to>
                                        <p:strVal val="visible"/>
                                      </p:to>
                                    </p:set>
                                    <p:animEffect transition="in" filter="fade">
                                      <p:cBhvr>
                                        <p:cTn id="15" dur="500"/>
                                        <p:tgtEl>
                                          <p:spTgt spid="17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201150" y="1883100"/>
            <a:ext cx="8850600" cy="934200"/>
          </a:xfrm>
          <a:prstGeom prst="rect">
            <a:avLst/>
          </a:prstGeom>
          <a:noFill/>
          <a:ln>
            <a:noFill/>
          </a:ln>
        </p:spPr>
        <p:txBody>
          <a:bodyPr lIns="91415" tIns="91415" rIns="91415" bIns="91415" anchor="b" anchorCtr="0">
            <a:noAutofit/>
          </a:bodyPr>
          <a:lstStyle/>
          <a:p>
            <a:pPr>
              <a:buSzPct val="25000"/>
            </a:pPr>
            <a:r>
              <a:rPr lang="en-US" sz="6000" dirty="0">
                <a:solidFill>
                  <a:srgbClr val="34495E"/>
                </a:solidFill>
                <a:sym typeface="Lustria"/>
              </a:rPr>
              <a:t>Methods</a:t>
            </a:r>
            <a:endParaRPr lang="en" sz="6000" dirty="0">
              <a:solidFill>
                <a:srgbClr val="34495E"/>
              </a:solidFill>
              <a:sym typeface="Lustria"/>
            </a:endParaRPr>
          </a:p>
        </p:txBody>
      </p:sp>
    </p:spTree>
    <p:extLst>
      <p:ext uri="{BB962C8B-B14F-4D97-AF65-F5344CB8AC3E}">
        <p14:creationId xmlns:p14="http://schemas.microsoft.com/office/powerpoint/2010/main" val="375975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ctrTitle"/>
          </p:nvPr>
        </p:nvSpPr>
        <p:spPr>
          <a:xfrm>
            <a:off x="201150" y="105100"/>
            <a:ext cx="8850600" cy="934200"/>
          </a:xfrm>
          <a:prstGeom prst="rect">
            <a:avLst/>
          </a:prstGeom>
          <a:noFill/>
          <a:ln>
            <a:noFill/>
          </a:ln>
        </p:spPr>
        <p:txBody>
          <a:bodyPr lIns="91415" tIns="91415" rIns="91415" bIns="91415" anchor="b" anchorCtr="0">
            <a:noAutofit/>
          </a:bodyPr>
          <a:lstStyle/>
          <a:p>
            <a:pPr>
              <a:buSzPct val="25000"/>
            </a:pPr>
            <a:r>
              <a:rPr lang="en-US" sz="4500" dirty="0" smtClean="0">
                <a:solidFill>
                  <a:srgbClr val="34495E"/>
                </a:solidFill>
                <a:sym typeface="Lustria"/>
              </a:rPr>
              <a:t>Methods </a:t>
            </a:r>
            <a:r>
              <a:rPr lang="mr-IN" sz="4500" dirty="0" smtClean="0">
                <a:solidFill>
                  <a:srgbClr val="34495E"/>
                </a:solidFill>
                <a:sym typeface="Lustria"/>
              </a:rPr>
              <a:t>–</a:t>
            </a:r>
            <a:r>
              <a:rPr lang="en-US" sz="4500" dirty="0" smtClean="0">
                <a:solidFill>
                  <a:srgbClr val="34495E"/>
                </a:solidFill>
                <a:sym typeface="Lustria"/>
              </a:rPr>
              <a:t> High Level Overview</a:t>
            </a:r>
            <a:endParaRPr lang="en" sz="4500" dirty="0">
              <a:solidFill>
                <a:srgbClr val="34495E"/>
              </a:solidFill>
              <a:sym typeface="Lustria"/>
            </a:endParaRPr>
          </a:p>
        </p:txBody>
      </p:sp>
      <p:sp>
        <p:nvSpPr>
          <p:cNvPr id="172" name="Shape 172"/>
          <p:cNvSpPr txBox="1"/>
          <p:nvPr/>
        </p:nvSpPr>
        <p:spPr>
          <a:xfrm>
            <a:off x="685800" y="1039301"/>
            <a:ext cx="7772400" cy="3742800"/>
          </a:xfrm>
          <a:prstGeom prst="rect">
            <a:avLst/>
          </a:prstGeom>
          <a:noFill/>
          <a:ln>
            <a:noFill/>
          </a:ln>
        </p:spPr>
        <p:txBody>
          <a:bodyPr lIns="91415" tIns="91415" rIns="91415" bIns="91415" anchor="t" anchorCtr="0">
            <a:noAutofit/>
          </a:bodyPr>
          <a:lstStyle/>
          <a:p>
            <a:pPr marL="69843">
              <a:buSzPct val="100000"/>
            </a:pPr>
            <a:endParaRPr sz="2400" dirty="0">
              <a:solidFill>
                <a:srgbClr val="34495E"/>
              </a:solidFill>
              <a:latin typeface="Palatino Linotype"/>
              <a:ea typeface="Palatino Linotype"/>
              <a:cs typeface="Palatino Linotype"/>
              <a:sym typeface="Lustria"/>
            </a:endParaRPr>
          </a:p>
        </p:txBody>
      </p:sp>
      <p:sp>
        <p:nvSpPr>
          <p:cNvPr id="4" name="Shape 178"/>
          <p:cNvSpPr txBox="1"/>
          <p:nvPr/>
        </p:nvSpPr>
        <p:spPr>
          <a:xfrm>
            <a:off x="201150" y="1075450"/>
            <a:ext cx="8688850" cy="3778333"/>
          </a:xfrm>
          <a:prstGeom prst="rect">
            <a:avLst/>
          </a:prstGeom>
          <a:noFill/>
          <a:ln>
            <a:noFill/>
          </a:ln>
        </p:spPr>
        <p:txBody>
          <a:bodyPr lIns="91415" tIns="91415" rIns="91415" bIns="91415" anchor="t" anchorCtr="0">
            <a:noAutofit/>
          </a:bodyPr>
          <a:lstStyle/>
          <a:p>
            <a:pPr marL="365722" indent="-342865">
              <a:buSzPct val="100000"/>
              <a:buFont typeface="Arial"/>
              <a:buChar char="•"/>
            </a:pPr>
            <a:r>
              <a:rPr lang="en-US" sz="2100" u="sng" dirty="0" smtClean="0">
                <a:solidFill>
                  <a:srgbClr val="34495E"/>
                </a:solidFill>
                <a:latin typeface="Palatino Linotype"/>
                <a:ea typeface="Palatino Linotype"/>
                <a:cs typeface="Palatino Linotype"/>
                <a:sym typeface="Lustria"/>
              </a:rPr>
              <a:t>Data Sources</a:t>
            </a:r>
            <a:r>
              <a:rPr lang="en-US" sz="2100" dirty="0" smtClean="0">
                <a:solidFill>
                  <a:srgbClr val="34495E"/>
                </a:solidFill>
                <a:latin typeface="Palatino Linotype"/>
                <a:ea typeface="Palatino Linotype"/>
                <a:cs typeface="Palatino Linotype"/>
                <a:sym typeface="Lustria"/>
              </a:rPr>
              <a:t>: (1) Federal Election Commission (FEC) Data on Individual Campaign Contributions to Political Committees</a:t>
            </a:r>
            <a:r>
              <a:rPr lang="en-US" sz="2100" i="1" dirty="0" smtClean="0">
                <a:solidFill>
                  <a:srgbClr val="34495E"/>
                </a:solidFill>
                <a:latin typeface="Palatino Linotype"/>
                <a:ea typeface="Palatino Linotype"/>
                <a:cs typeface="Palatino Linotype"/>
                <a:sym typeface="Lustria"/>
              </a:rPr>
              <a:t> </a:t>
            </a:r>
          </a:p>
          <a:p>
            <a:pPr marL="365722" indent="-342865">
              <a:buSzPct val="100000"/>
              <a:buFont typeface="Arial"/>
              <a:buChar char="•"/>
            </a:pPr>
            <a:endParaRPr lang="en-US" sz="2100" i="1" dirty="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u="sng" dirty="0" smtClean="0">
                <a:solidFill>
                  <a:srgbClr val="34495E"/>
                </a:solidFill>
                <a:latin typeface="Palatino Linotype"/>
                <a:ea typeface="Palatino Linotype"/>
                <a:cs typeface="Palatino Linotype"/>
                <a:sym typeface="Lustria"/>
              </a:rPr>
              <a:t>Data Processing</a:t>
            </a:r>
            <a:r>
              <a:rPr lang="en-US" sz="2100" dirty="0" smtClean="0">
                <a:solidFill>
                  <a:srgbClr val="34495E"/>
                </a:solidFill>
                <a:latin typeface="Palatino Linotype"/>
                <a:ea typeface="Palatino Linotype"/>
                <a:cs typeface="Palatino Linotype"/>
                <a:sym typeface="Lustria"/>
              </a:rPr>
              <a:t>: Data (ETL) Pipeline in Python and SQLite to Determine Individual Partisanship by Firm and Occupation Level</a:t>
            </a:r>
          </a:p>
          <a:p>
            <a:pPr marL="365722" indent="-342865">
              <a:buSzPct val="100000"/>
              <a:buFont typeface="Arial"/>
              <a:buChar char="•"/>
            </a:pPr>
            <a:endParaRPr lang="en-US" sz="2100" u="sng" dirty="0" smtClean="0">
              <a:solidFill>
                <a:srgbClr val="34495E"/>
              </a:solidFill>
              <a:latin typeface="Palatino Linotype"/>
              <a:ea typeface="Palatino Linotype"/>
              <a:cs typeface="Palatino Linotype"/>
              <a:sym typeface="Lustria"/>
            </a:endParaRPr>
          </a:p>
          <a:p>
            <a:pPr marL="365722" indent="-342865">
              <a:buSzPct val="100000"/>
              <a:buFont typeface="Arial"/>
              <a:buChar char="•"/>
            </a:pPr>
            <a:r>
              <a:rPr lang="en-US" sz="2100" u="sng" dirty="0" smtClean="0">
                <a:solidFill>
                  <a:srgbClr val="34495E"/>
                </a:solidFill>
                <a:latin typeface="Palatino Linotype"/>
                <a:ea typeface="Palatino Linotype"/>
                <a:cs typeface="Palatino Linotype"/>
                <a:sym typeface="Lustria"/>
              </a:rPr>
              <a:t>Analysis</a:t>
            </a:r>
            <a:r>
              <a:rPr lang="en-US" sz="2100" dirty="0" smtClean="0">
                <a:solidFill>
                  <a:srgbClr val="34495E"/>
                </a:solidFill>
                <a:latin typeface="Palatino Linotype"/>
                <a:ea typeface="Palatino Linotype"/>
                <a:cs typeface="Palatino Linotype"/>
                <a:sym typeface="Lustria"/>
              </a:rPr>
              <a:t>: Dynamic Time Warping Hierarchical Cluster Analysis, Post-Clustering Analyses in combination with MSCI Environmental, Social, and Governance Data Analysis</a:t>
            </a:r>
          </a:p>
          <a:p>
            <a:pPr marL="731520" lvl="1" indent="-342865">
              <a:buSzPct val="100000"/>
              <a:buFont typeface="Arial"/>
              <a:buChar char="•"/>
            </a:pPr>
            <a:endParaRPr lang="en-US" sz="2100" dirty="0">
              <a:solidFill>
                <a:srgbClr val="34495E"/>
              </a:solidFill>
              <a:latin typeface="Palatino Linotype"/>
              <a:ea typeface="Palatino Linotype"/>
              <a:cs typeface="Palatino Linotype"/>
              <a:sym typeface="Lustria"/>
            </a:endParaRPr>
          </a:p>
        </p:txBody>
      </p:sp>
    </p:spTree>
    <p:extLst>
      <p:ext uri="{BB962C8B-B14F-4D97-AF65-F5344CB8AC3E}">
        <p14:creationId xmlns:p14="http://schemas.microsoft.com/office/powerpoint/2010/main" val="4096008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thin_master">
  <a:themeElements>
    <a:clrScheme name="Custom 3">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F6CAF"/>
      </a:hlink>
      <a:folHlink>
        <a:srgbClr val="800080"/>
      </a:folHlink>
    </a:clrScheme>
    <a:fontScheme name="Venture">
      <a:majorFont>
        <a:latin typeface="Calisto MT"/>
        <a:ea typeface=""/>
        <a:cs typeface=""/>
        <a:font script="Jpan" typeface="ＭＳ Ｐ明朝"/>
        <a:font script="Hans" typeface="宋体"/>
        <a:font script="Hant" typeface="新細明體"/>
      </a:majorFont>
      <a:minorFont>
        <a:latin typeface="Calisto MT"/>
        <a:ea typeface=""/>
        <a:cs typeface=""/>
        <a:font script="Jpan" typeface="ＭＳ Ｐ明朝"/>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17873</TotalTime>
  <Words>2976</Words>
  <Application>Microsoft Macintosh PowerPoint</Application>
  <PresentationFormat>On-screen Show (16:9)</PresentationFormat>
  <Paragraphs>471</Paragraphs>
  <Slides>52</Slides>
  <Notes>52</Notes>
  <HiddenSlides>0</HiddenSlides>
  <MMClips>0</MMClip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thin_master</vt:lpstr>
      <vt:lpstr>Corporate Politics   The Rise of Partisan Polarization in Firms, 1980-2018</vt:lpstr>
      <vt:lpstr>Polarization Trending</vt:lpstr>
      <vt:lpstr>What is Partisan Polarization and How Does it Relate to Firms?</vt:lpstr>
      <vt:lpstr>Partisan Polarization in the American Firm?</vt:lpstr>
      <vt:lpstr>Firms and Political Partisanship</vt:lpstr>
      <vt:lpstr>Motivating Questions</vt:lpstr>
      <vt:lpstr>Motivating Questions</vt:lpstr>
      <vt:lpstr>Methods</vt:lpstr>
      <vt:lpstr>Methods – High Level Overview</vt:lpstr>
      <vt:lpstr>ETL Pipeline Python and SQLite</vt:lpstr>
      <vt:lpstr>All FEC Data Collected</vt:lpstr>
      <vt:lpstr>Primary FEC Tables Used</vt:lpstr>
      <vt:lpstr>ETL Pipeline Python and SQLite</vt:lpstr>
      <vt:lpstr>What Party is Associated with an Individual Contribution?</vt:lpstr>
      <vt:lpstr>Determining the Partisan Profile of a Political Committee</vt:lpstr>
      <vt:lpstr>ETL Pipeline Python and SQLite</vt:lpstr>
      <vt:lpstr>Data for Fortune 400 Companies</vt:lpstr>
      <vt:lpstr>Increasing Individual Contributors Since 2014</vt:lpstr>
      <vt:lpstr>The Rise of Partisan Polarization in Firms?</vt:lpstr>
      <vt:lpstr>Measuring Partisan Polarization  </vt:lpstr>
      <vt:lpstr>Partisan Polarization in Fortune 400 Firms, 1980-2018</vt:lpstr>
      <vt:lpstr>Can We Classify Discrete Types of Partisan Firms?</vt:lpstr>
      <vt:lpstr>Dynamic Time Warping – Hierarchical Cluster Analysis</vt:lpstr>
      <vt:lpstr>AGNES Models: Optimal Number of Clusters AGNES Models Run Using Ward Method</vt:lpstr>
      <vt:lpstr>Dynamic Time Warping  Hierarchical Clustering Algorithm Selection, 1980-2018</vt:lpstr>
      <vt:lpstr>Dynamic Time Warping AGNES-Ward Model: 1980-2018</vt:lpstr>
      <vt:lpstr>Dynamic Time Warping AGNES-Ward Model: 1980-2018</vt:lpstr>
      <vt:lpstr>Dynamic Time Warping AGNES-Ward Model: 1980-2018</vt:lpstr>
      <vt:lpstr>Partisan Polarization: Republican Firms Dynamic Time Warping, Agnes-Ward Model 1980-2018 with Post-Model Partisan Validation</vt:lpstr>
      <vt:lpstr>Partisan Polarization: Amphibious Firms Dynamic Time Warping, Agnes-Ward Model 1980-2018 with Post-Model Partisan Validation</vt:lpstr>
      <vt:lpstr>Partisan Polarization: Democratic Firms Dynamic Time Warping, Agnes-Ward Model 1980-2018 with Post-Model Partisan Validation</vt:lpstr>
      <vt:lpstr>Growing Partisan Polarization Between Firms</vt:lpstr>
      <vt:lpstr>Growing Partisan Polarization Between Firms</vt:lpstr>
      <vt:lpstr>Growing Partisan Polarization Between Firms</vt:lpstr>
      <vt:lpstr>Is Employee Partisanship Associated with Firm Behavior?</vt:lpstr>
      <vt:lpstr>MSCI Environmental, Social, and Governance Ratings vs. Dynamic Time Warping HCA Classified Firm Types </vt:lpstr>
      <vt:lpstr>MSCI Environmental, Social, and Governance Ratings vs. Dynamic Time Warping HCA Classified Firm Types </vt:lpstr>
      <vt:lpstr>MSCI Environmental, Social, and Governance Ratings vs. Dynamic Time Warping HCA Classified Firm Types </vt:lpstr>
      <vt:lpstr>Conclusions</vt:lpstr>
      <vt:lpstr>Thank You </vt:lpstr>
      <vt:lpstr>Appendix Slides:  Fortune 100 </vt:lpstr>
      <vt:lpstr>Data for Fortune 100 Companies</vt:lpstr>
      <vt:lpstr>Hierarchical Clustering Algorithm Selection HCA Used To Study Organizational Emergence (Powell and Sandholtz 2012)</vt:lpstr>
      <vt:lpstr>Partisan Polarization (Using Variance)  in Fortune 100 Firms, 1980-2018</vt:lpstr>
      <vt:lpstr>Explaining the Rise in Partisan Polarization</vt:lpstr>
      <vt:lpstr>Activation of Partisanship Starting 2014-2016?</vt:lpstr>
      <vt:lpstr>Activation of Partisanship Starting 2014-2016?</vt:lpstr>
      <vt:lpstr>Dynamic Time Warping Model 1 Features</vt:lpstr>
      <vt:lpstr>Comparing Partisan Polarization by Firm Type and Hierarchy</vt:lpstr>
      <vt:lpstr>Growing Partisan Polarization Between Firms</vt:lpstr>
      <vt:lpstr>Growing Partisan Polarization Between Firms</vt:lpstr>
      <vt:lpstr>Growing Partisan Polarization Between Firms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Occupy Congress   Analyzing Congressional Response to the Occupy Movement</dc:title>
  <cp:lastModifiedBy>Joshua Mausolf</cp:lastModifiedBy>
  <cp:revision>278</cp:revision>
  <cp:lastPrinted>2019-05-17T12:52:39Z</cp:lastPrinted>
  <dcterms:modified xsi:type="dcterms:W3CDTF">2019-08-12T14:14:34Z</dcterms:modified>
</cp:coreProperties>
</file>